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8"/>
  </p:notesMasterIdLst>
  <p:handoutMasterIdLst>
    <p:handoutMasterId r:id="rId39"/>
  </p:handoutMasterIdLst>
  <p:sldIdLst>
    <p:sldId id="296" r:id="rId2"/>
    <p:sldId id="260" r:id="rId3"/>
    <p:sldId id="261" r:id="rId4"/>
    <p:sldId id="291" r:id="rId5"/>
    <p:sldId id="262" r:id="rId6"/>
    <p:sldId id="276" r:id="rId7"/>
    <p:sldId id="295" r:id="rId8"/>
    <p:sldId id="297" r:id="rId9"/>
    <p:sldId id="298" r:id="rId10"/>
    <p:sldId id="266" r:id="rId11"/>
    <p:sldId id="265" r:id="rId12"/>
    <p:sldId id="267" r:id="rId13"/>
    <p:sldId id="268" r:id="rId14"/>
    <p:sldId id="312" r:id="rId15"/>
    <p:sldId id="311" r:id="rId16"/>
    <p:sldId id="271" r:id="rId17"/>
    <p:sldId id="272" r:id="rId18"/>
    <p:sldId id="273" r:id="rId19"/>
    <p:sldId id="299" r:id="rId20"/>
    <p:sldId id="307" r:id="rId21"/>
    <p:sldId id="275" r:id="rId22"/>
    <p:sldId id="277" r:id="rId23"/>
    <p:sldId id="300" r:id="rId24"/>
    <p:sldId id="279" r:id="rId25"/>
    <p:sldId id="280" r:id="rId26"/>
    <p:sldId id="281" r:id="rId27"/>
    <p:sldId id="282" r:id="rId28"/>
    <p:sldId id="302" r:id="rId29"/>
    <p:sldId id="303" r:id="rId30"/>
    <p:sldId id="309" r:id="rId31"/>
    <p:sldId id="283" r:id="rId32"/>
    <p:sldId id="284" r:id="rId33"/>
    <p:sldId id="285" r:id="rId34"/>
    <p:sldId id="286" r:id="rId35"/>
    <p:sldId id="304" r:id="rId36"/>
    <p:sldId id="306" r:id="rId37"/>
  </p:sldIdLst>
  <p:sldSz cx="12192000" cy="6858000"/>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nds On" id="{3DBF3439-15A6-4885-BED9-70433E078840}">
          <p14:sldIdLst>
            <p14:sldId id="296"/>
            <p14:sldId id="260"/>
            <p14:sldId id="261"/>
            <p14:sldId id="291"/>
            <p14:sldId id="262"/>
            <p14:sldId id="276"/>
            <p14:sldId id="295"/>
            <p14:sldId id="297"/>
            <p14:sldId id="298"/>
          </p14:sldIdLst>
        </p14:section>
        <p14:section name="Action" id="{4D8C216F-4C86-4DE5-A24B-3B42A21FEF0D}">
          <p14:sldIdLst>
            <p14:sldId id="266"/>
            <p14:sldId id="265"/>
            <p14:sldId id="267"/>
            <p14:sldId id="268"/>
            <p14:sldId id="312"/>
            <p14:sldId id="311"/>
            <p14:sldId id="271"/>
            <p14:sldId id="272"/>
            <p14:sldId id="273"/>
            <p14:sldId id="299"/>
            <p14:sldId id="307"/>
            <p14:sldId id="275"/>
            <p14:sldId id="277"/>
            <p14:sldId id="300"/>
            <p14:sldId id="279"/>
            <p14:sldId id="280"/>
            <p14:sldId id="281"/>
            <p14:sldId id="282"/>
            <p14:sldId id="302"/>
            <p14:sldId id="303"/>
          </p14:sldIdLst>
        </p14:section>
        <p14:section name="Consolidation" id="{BDA83D7C-EFC7-43B2-84F7-731706254459}">
          <p14:sldIdLst>
            <p14:sldId id="309"/>
            <p14:sldId id="283"/>
            <p14:sldId id="284"/>
            <p14:sldId id="285"/>
            <p14:sldId id="286"/>
            <p14:sldId id="304"/>
            <p14:sldId id="306"/>
          </p14:sldIdLst>
        </p14:section>
      </p14:sectionLst>
    </p:ex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2" autoAdjust="0"/>
    <p:restoredTop sz="68028" autoAdjust="0"/>
  </p:normalViewPr>
  <p:slideViewPr>
    <p:cSldViewPr snapToGrid="0">
      <p:cViewPr>
        <p:scale>
          <a:sx n="53" d="100"/>
          <a:sy n="53" d="100"/>
        </p:scale>
        <p:origin x="-1380" y="-72"/>
      </p:cViewPr>
      <p:guideLst>
        <p:guide orient="horz" pos="2160"/>
        <p:guide pos="3840"/>
      </p:guideLst>
    </p:cSldViewPr>
  </p:slideViewPr>
  <p:outlineViewPr>
    <p:cViewPr>
      <p:scale>
        <a:sx n="33" d="100"/>
        <a:sy n="33" d="100"/>
      </p:scale>
      <p:origin x="0" y="6312"/>
    </p:cViewPr>
  </p:outlineViewPr>
  <p:notesTextViewPr>
    <p:cViewPr>
      <p:scale>
        <a:sx n="150" d="100"/>
        <a:sy n="150" d="100"/>
      </p:scale>
      <p:origin x="0" y="0"/>
    </p:cViewPr>
  </p:notesTextViewPr>
  <p:sorterViewPr>
    <p:cViewPr varScale="1">
      <p:scale>
        <a:sx n="1" d="1"/>
        <a:sy n="1" d="1"/>
      </p:scale>
      <p:origin x="0" y="503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 Id="rId4" Type="http://schemas.openxmlformats.org/officeDocument/2006/relationships/image" Target="../media/image2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434"/>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66434"/>
          </a:xfrm>
          <a:prstGeom prst="rect">
            <a:avLst/>
          </a:prstGeom>
        </p:spPr>
        <p:txBody>
          <a:bodyPr vert="horz" lIns="91440" tIns="45720" rIns="91440" bIns="45720" rtlCol="0"/>
          <a:lstStyle>
            <a:lvl1pPr algn="r">
              <a:defRPr sz="1200"/>
            </a:lvl1pPr>
          </a:lstStyle>
          <a:p>
            <a:fld id="{D5C2350B-73F7-4256-B770-5FD4EA5D3DA8}" type="datetimeFigureOut">
              <a:rPr lang="en-CA" smtClean="0"/>
              <a:t>03/13/2017</a:t>
            </a:fld>
            <a:endParaRPr lang="en-CA"/>
          </a:p>
        </p:txBody>
      </p:sp>
      <p:sp>
        <p:nvSpPr>
          <p:cNvPr id="4" name="Footer Placeholder 3"/>
          <p:cNvSpPr>
            <a:spLocks noGrp="1"/>
          </p:cNvSpPr>
          <p:nvPr>
            <p:ph type="ftr" sz="quarter" idx="2"/>
          </p:nvPr>
        </p:nvSpPr>
        <p:spPr>
          <a:xfrm>
            <a:off x="0" y="8829967"/>
            <a:ext cx="2971800" cy="466433"/>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829967"/>
            <a:ext cx="2971800" cy="466433"/>
          </a:xfrm>
          <a:prstGeom prst="rect">
            <a:avLst/>
          </a:prstGeom>
        </p:spPr>
        <p:txBody>
          <a:bodyPr vert="horz" lIns="91440" tIns="45720" rIns="91440" bIns="45720" rtlCol="0" anchor="b"/>
          <a:lstStyle>
            <a:lvl1pPr algn="r">
              <a:defRPr sz="1200"/>
            </a:lvl1pPr>
          </a:lstStyle>
          <a:p>
            <a:fld id="{3B86E779-5D7A-46CD-92E5-403BFC043A6F}" type="slidenum">
              <a:rPr lang="en-CA" smtClean="0"/>
              <a:t>‹#›</a:t>
            </a:fld>
            <a:endParaRPr lang="en-CA"/>
          </a:p>
        </p:txBody>
      </p:sp>
    </p:spTree>
    <p:extLst>
      <p:ext uri="{BB962C8B-B14F-4D97-AF65-F5344CB8AC3E}">
        <p14:creationId xmlns:p14="http://schemas.microsoft.com/office/powerpoint/2010/main" val="29416285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434"/>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66434"/>
          </a:xfrm>
          <a:prstGeom prst="rect">
            <a:avLst/>
          </a:prstGeom>
        </p:spPr>
        <p:txBody>
          <a:bodyPr vert="horz" lIns="91440" tIns="45720" rIns="91440" bIns="45720" rtlCol="0"/>
          <a:lstStyle>
            <a:lvl1pPr algn="r">
              <a:defRPr sz="1200"/>
            </a:lvl1pPr>
          </a:lstStyle>
          <a:p>
            <a:fld id="{10163390-2A46-44CD-BD5C-8E947F6246E8}" type="datetimeFigureOut">
              <a:rPr lang="en-CA" smtClean="0"/>
              <a:t>03/13/2017</a:t>
            </a:fld>
            <a:endParaRPr lang="en-CA"/>
          </a:p>
        </p:txBody>
      </p:sp>
      <p:sp>
        <p:nvSpPr>
          <p:cNvPr id="4" name="Slide Image Placeholder 3"/>
          <p:cNvSpPr>
            <a:spLocks noGrp="1" noRot="1" noChangeAspect="1"/>
          </p:cNvSpPr>
          <p:nvPr>
            <p:ph type="sldImg" idx="2"/>
          </p:nvPr>
        </p:nvSpPr>
        <p:spPr>
          <a:xfrm>
            <a:off x="641350" y="1162050"/>
            <a:ext cx="5575300" cy="31369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73892"/>
            <a:ext cx="5486400" cy="3660458"/>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829967"/>
            <a:ext cx="2971800" cy="466433"/>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829967"/>
            <a:ext cx="2971800" cy="466433"/>
          </a:xfrm>
          <a:prstGeom prst="rect">
            <a:avLst/>
          </a:prstGeom>
        </p:spPr>
        <p:txBody>
          <a:bodyPr vert="horz" lIns="91440" tIns="45720" rIns="91440" bIns="45720" rtlCol="0" anchor="b"/>
          <a:lstStyle>
            <a:lvl1pPr algn="r">
              <a:defRPr sz="1200"/>
            </a:lvl1pPr>
          </a:lstStyle>
          <a:p>
            <a:fld id="{7B4A2781-24F6-4904-BF26-7EEB4DE3DBB6}" type="slidenum">
              <a:rPr lang="en-CA" smtClean="0"/>
              <a:t>‹#›</a:t>
            </a:fld>
            <a:endParaRPr lang="en-CA"/>
          </a:p>
        </p:txBody>
      </p:sp>
    </p:spTree>
    <p:extLst>
      <p:ext uri="{BB962C8B-B14F-4D97-AF65-F5344CB8AC3E}">
        <p14:creationId xmlns:p14="http://schemas.microsoft.com/office/powerpoint/2010/main" val="3547312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baseline="0" dirty="0">
                <a:latin typeface="Times New Roman"/>
                <a:ea typeface="Times New Roman"/>
                <a:cs typeface="Times New Roman"/>
                <a:sym typeface="Times New Roman"/>
              </a:rPr>
              <a:t>&lt;&lt;</a:t>
            </a:r>
            <a:r>
              <a:rPr lang="en-US" sz="1200" b="1" i="0" u="none" strike="noStrike" cap="none" baseline="0" dirty="0">
                <a:latin typeface="Times New Roman"/>
                <a:ea typeface="Times New Roman"/>
                <a:cs typeface="Times New Roman"/>
                <a:sym typeface="Times New Roman"/>
              </a:rPr>
              <a:t>Note to Presenter</a:t>
            </a:r>
            <a:r>
              <a:rPr lang="en-US" sz="1200" b="0" i="0" u="none" strike="noStrike" cap="none" baseline="0" dirty="0">
                <a:latin typeface="Times New Roman"/>
                <a:ea typeface="Times New Roman"/>
                <a:cs typeface="Times New Roman"/>
                <a:sym typeface="Times New Roman"/>
              </a:rPr>
              <a:t>: text enclosed by &lt;&lt;  &gt;&gt; are notes for the presenter and not part of the script&gt;&gt;</a:t>
            </a:r>
          </a:p>
          <a:p>
            <a:r>
              <a:rPr lang="en-CA" dirty="0"/>
              <a:t>&lt;&lt;place one 11X17 sheet on each table&gt;&gt;</a:t>
            </a:r>
          </a:p>
          <a:p>
            <a:r>
              <a:rPr lang="en-CA" dirty="0"/>
              <a:t>Please take a few minutes to record</a:t>
            </a:r>
            <a:r>
              <a:rPr lang="en-CA" baseline="0" dirty="0"/>
              <a:t> where you</a:t>
            </a:r>
            <a:r>
              <a:rPr lang="en-CA" dirty="0"/>
              <a:t> use fractions outside classroom instruction.</a:t>
            </a:r>
            <a:r>
              <a:rPr lang="en-CA" baseline="0" dirty="0"/>
              <a:t> Share more than one example. &lt;&lt;Monitor and provide prompts when needed:  think about where you use them in the workplace, at home, out shopping, building/ craft projects, travelling., etc. Select a few interesting examples with the whole group on slide 3: Session Goals&gt;&gt;</a:t>
            </a:r>
            <a:endParaRPr lang="en-CA" dirty="0"/>
          </a:p>
        </p:txBody>
      </p:sp>
      <p:sp>
        <p:nvSpPr>
          <p:cNvPr id="4" name="Slide Number Placeholder 3"/>
          <p:cNvSpPr>
            <a:spLocks noGrp="1"/>
          </p:cNvSpPr>
          <p:nvPr>
            <p:ph type="sldNum" sz="quarter" idx="10"/>
          </p:nvPr>
        </p:nvSpPr>
        <p:spPr/>
        <p:txBody>
          <a:bodyPr/>
          <a:lstStyle/>
          <a:p>
            <a:fld id="{7B4A2781-24F6-4904-BF26-7EEB4DE3DBB6}" type="slidenum">
              <a:rPr lang="en-CA" smtClean="0"/>
              <a:t>1</a:t>
            </a:fld>
            <a:endParaRPr lang="en-CA"/>
          </a:p>
        </p:txBody>
      </p:sp>
    </p:spTree>
    <p:extLst>
      <p:ext uri="{BB962C8B-B14F-4D97-AF65-F5344CB8AC3E}">
        <p14:creationId xmlns:p14="http://schemas.microsoft.com/office/powerpoint/2010/main" val="28482119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Keep the representations in your mind as we discuss the ways we use fractions. </a:t>
            </a:r>
          </a:p>
          <a:p>
            <a:r>
              <a:rPr lang="en-CA" dirty="0"/>
              <a:t>&lt;&lt;Distribute the Ways We Use Fractions one pager handout.&gt;&gt;</a:t>
            </a:r>
          </a:p>
          <a:p>
            <a:endParaRPr lang="en-CA" dirty="0"/>
          </a:p>
          <a:p>
            <a:r>
              <a:rPr lang="en-CA" b="0" dirty="0"/>
              <a:t>This</a:t>
            </a:r>
            <a:r>
              <a:rPr lang="en-CA" b="0" baseline="0" dirty="0"/>
              <a:t> is the one page summary that you now have in front of you. As we move through the constructs (meanings) you can reference both this and your own representations. Feel free to make notes right on the page so you can refer to them later. </a:t>
            </a:r>
          </a:p>
          <a:p>
            <a:r>
              <a:rPr lang="en-CA" dirty="0"/>
              <a:t>This one pager can be found on </a:t>
            </a:r>
            <a:r>
              <a:rPr lang="en-CA" dirty="0" err="1"/>
              <a:t>EduGAINS</a:t>
            </a:r>
            <a:r>
              <a:rPr lang="en-CA" baseline="0" dirty="0"/>
              <a:t> www.edugains.ca – Mathematics – Lessons and Supports – Additional Fractions Supports. </a:t>
            </a:r>
            <a:endParaRPr lang="en-CA" dirty="0"/>
          </a:p>
        </p:txBody>
      </p:sp>
      <p:sp>
        <p:nvSpPr>
          <p:cNvPr id="4" name="Slide Number Placeholder 3"/>
          <p:cNvSpPr>
            <a:spLocks noGrp="1"/>
          </p:cNvSpPr>
          <p:nvPr>
            <p:ph type="sldNum" sz="quarter" idx="10"/>
          </p:nvPr>
        </p:nvSpPr>
        <p:spPr/>
        <p:txBody>
          <a:bodyPr/>
          <a:lstStyle/>
          <a:p>
            <a:fld id="{A0AD485C-DF6A-D146-8ABC-075E6EEF0896}" type="slidenum">
              <a:rPr lang="en-US" smtClean="0"/>
              <a:pPr/>
              <a:t>10</a:t>
            </a:fld>
            <a:endParaRPr lang="en-US" dirty="0"/>
          </a:p>
        </p:txBody>
      </p:sp>
    </p:spTree>
    <p:extLst>
      <p:ext uri="{BB962C8B-B14F-4D97-AF65-F5344CB8AC3E}">
        <p14:creationId xmlns:p14="http://schemas.microsoft.com/office/powerpoint/2010/main" val="3080101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&lt;&lt;There is a lot of critical information in the notes for this slide, it might be overwhelming for participants but assure them that the points will be revisited</a:t>
            </a:r>
            <a:r>
              <a:rPr lang="en-CA" baseline="0" dirty="0"/>
              <a:t> </a:t>
            </a:r>
            <a:r>
              <a:rPr lang="en-CA" dirty="0"/>
              <a:t>many</a:t>
            </a:r>
            <a:r>
              <a:rPr lang="en-CA" baseline="0" dirty="0"/>
              <a:t> times during this workshop&gt;&gt;</a:t>
            </a:r>
            <a:r>
              <a:rPr lang="en-CA" dirty="0"/>
              <a:t> </a:t>
            </a:r>
          </a:p>
          <a:p>
            <a:r>
              <a:rPr lang="en-CA" dirty="0"/>
              <a:t>When instructing</a:t>
            </a:r>
            <a:r>
              <a:rPr lang="en-CA" baseline="0" dirty="0"/>
              <a:t> fractions most of our focus and certainly our starting point has over the years been with the part-whole relationship, using either discrete representations (such as a set) or continuous representations (such as a number line or area models like rectangles and circles). Students in North America spend much of their fractions learning focused on part-whole fractions. </a:t>
            </a:r>
          </a:p>
          <a:p>
            <a:r>
              <a:rPr lang="en-CA" baseline="0" dirty="0"/>
              <a:t>However, it is clear there are multiple constructs of fractions </a:t>
            </a:r>
            <a:r>
              <a:rPr lang="en-CA" i="1" baseline="0" dirty="0">
                <a:solidFill>
                  <a:srgbClr val="FF0000"/>
                </a:solidFill>
              </a:rPr>
              <a:t>&lt;&lt;click through the rest of the fractions to quotient&gt;&gt; </a:t>
            </a:r>
            <a:r>
              <a:rPr lang="en-CA" baseline="0" dirty="0"/>
              <a:t>and research in this area encourages working toward a deeper understanding of the multiple constructs to support student learning beyond fractions.  </a:t>
            </a:r>
          </a:p>
          <a:p>
            <a:r>
              <a:rPr lang="en-CA" baseline="0" dirty="0"/>
              <a:t>As well, when teachers </a:t>
            </a:r>
            <a:r>
              <a:rPr lang="en-CA" b="0" i="0" baseline="0" dirty="0"/>
              <a:t>hold a deeper understanding of </a:t>
            </a:r>
            <a:r>
              <a:rPr lang="en-CA" baseline="0" dirty="0"/>
              <a:t>these constructs they are able and inclined to naturally enhance their instruction, more often drawing student attention to the various applications across the constructs. This in turn will develop in the students a deeper understanding. (E.g., when instructing about the role of the digits of a fraction, in particular the denominator, a teacher with a deeper understanding of the various constructs may take time to bring the student’s attention to the truth that the denominator tells you the number of equal sized pieces the whole has been cut into for a part-whole fraction but not for a part-part fraction;  the teacher may refine their thinking of multiplication beyond ‘multiplying two numbers always results in a larger number’ as this is true for whole numbers but not always true for fractions or decimals or integers).  </a:t>
            </a:r>
          </a:p>
          <a:p>
            <a:endParaRPr lang="en-CA" baseline="0" dirty="0"/>
          </a:p>
          <a:p>
            <a:r>
              <a:rPr lang="en-CA" baseline="0" dirty="0"/>
              <a:t>So we can agree that a deeper understanding of the multiple constructs of fractions is important to support students in learning beyond fractions, This learning includes:</a:t>
            </a:r>
          </a:p>
          <a:p>
            <a:pPr marL="171450" indent="-171450">
              <a:buFont typeface="Arial" panose="020B0604020202020204" pitchFamily="34" charset="0"/>
              <a:buChar char="•"/>
            </a:pPr>
            <a:r>
              <a:rPr lang="en-CA" baseline="0" dirty="0"/>
              <a:t>Writing slope expressions in grade nine and beyond, which are part-part relationships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baseline="0" dirty="0"/>
              <a:t>Understanding fraction as an operator (enlarging/shrinking action) (multiplying fractions less than one is a shrinking action where dividing fractions less than one is an enlarging action) this understanding extends into functional thinking in secondary school and also connects to decimal number operations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baseline="0" dirty="0"/>
              <a:t>Distinguishing between when to apply the rules for operations with part-whole fractions and the rules for part-part fractions.  For example, when adding part-whole fractions as numbers, a common fractional unit is essential but when adding part-part fractions  as in ratios, the numerators are added together and the denominators are added together. Teachers do this always when marking test…we will take a closer look at that example later but another example might be  (e.g., if we had a 2/5</a:t>
            </a:r>
            <a:r>
              <a:rPr lang="en-CA" baseline="30000" dirty="0"/>
              <a:t>th</a:t>
            </a:r>
            <a:r>
              <a:rPr lang="en-CA" baseline="0" dirty="0"/>
              <a:t> as many girls as boys in one group, meaning for every 2 girls there were 5 boys, a ratio of 2 to 5 and in a second group we had 3/4</a:t>
            </a:r>
            <a:r>
              <a:rPr lang="en-CA" baseline="30000" dirty="0"/>
              <a:t>th</a:t>
            </a:r>
            <a:r>
              <a:rPr lang="en-CA" baseline="0" dirty="0"/>
              <a:t> as many girls as boys, meaning for every 3 girls there were 4 boys, a ratio of 3 to 4 and we put the two groups together we could say in the new group we have  5/9</a:t>
            </a:r>
            <a:r>
              <a:rPr lang="en-CA" baseline="30000" dirty="0"/>
              <a:t>th</a:t>
            </a:r>
            <a:r>
              <a:rPr lang="en-CA" baseline="0" dirty="0"/>
              <a:t> as many girls as boys, meaning we had 5 girls to each 9 boys or a ration of 5 to 9. )</a:t>
            </a:r>
          </a:p>
          <a:p>
            <a:pPr marL="171450" indent="-171450">
              <a:buFont typeface="Arial" panose="020B0604020202020204" pitchFamily="34" charset="0"/>
              <a:buChar char="•"/>
            </a:pPr>
            <a:endParaRPr lang="en-CA" baseline="0" dirty="0"/>
          </a:p>
          <a:p>
            <a:pPr marL="171450" indent="-171450">
              <a:buFont typeface="Arial" panose="020B0604020202020204" pitchFamily="34" charset="0"/>
              <a:buChar char="•"/>
            </a:pPr>
            <a:r>
              <a:rPr lang="en-CA" baseline="0" dirty="0"/>
              <a:t>So let’s take some time to look at each of the constructs in a bit more detail. …recall your representations used earlier…it may be helpful to refer to them and as we move along, reflect on what you chose, how you represented it and maybe what you were thinking. </a:t>
            </a:r>
          </a:p>
          <a:p>
            <a:pPr marL="171450" indent="-171450">
              <a:buFont typeface="Arial" panose="020B0604020202020204" pitchFamily="34" charset="0"/>
              <a:buChar char="•"/>
            </a:pPr>
            <a:endParaRPr lang="en-CA" baseline="0" dirty="0"/>
          </a:p>
          <a:p>
            <a:pPr marL="0" indent="0">
              <a:buFont typeface="Arial" panose="020B0604020202020204" pitchFamily="34" charset="0"/>
              <a:buNone/>
            </a:pPr>
            <a:r>
              <a:rPr lang="en-CA" baseline="0" dirty="0"/>
              <a:t>For more information, see the Literature Review </a:t>
            </a:r>
            <a:r>
              <a:rPr lang="en-CA" i="1" baseline="0" dirty="0"/>
              <a:t>Foundations to Teaching and Learning Fractions: Addition and Subtraction </a:t>
            </a:r>
            <a:r>
              <a:rPr lang="en-CA" baseline="0" dirty="0"/>
              <a:t>and </a:t>
            </a:r>
            <a:r>
              <a:rPr lang="en-CA" i="1" baseline="0" dirty="0"/>
              <a:t>Paying Attention to Fractions</a:t>
            </a:r>
            <a:r>
              <a:rPr lang="en-CA" baseline="0" dirty="0"/>
              <a:t>.</a:t>
            </a:r>
          </a:p>
          <a:p>
            <a:pPr marL="0" indent="0">
              <a:buFont typeface="Arial" panose="020B0604020202020204" pitchFamily="34" charset="0"/>
              <a:buNone/>
            </a:pPr>
            <a:endParaRPr lang="en-CA" baseline="0" dirty="0"/>
          </a:p>
        </p:txBody>
      </p:sp>
      <p:sp>
        <p:nvSpPr>
          <p:cNvPr id="4" name="Slide Number Placeholder 3"/>
          <p:cNvSpPr>
            <a:spLocks noGrp="1"/>
          </p:cNvSpPr>
          <p:nvPr>
            <p:ph type="sldNum" sz="quarter" idx="10"/>
          </p:nvPr>
        </p:nvSpPr>
        <p:spPr/>
        <p:txBody>
          <a:bodyPr/>
          <a:lstStyle/>
          <a:p>
            <a:fld id="{33D24C38-4D8C-462A-8623-0A678AA128AD}" type="slidenum">
              <a:rPr lang="en-CA" smtClean="0"/>
              <a:pPr/>
              <a:t>11</a:t>
            </a:fld>
            <a:endParaRPr lang="en-CA"/>
          </a:p>
        </p:txBody>
      </p:sp>
    </p:spTree>
    <p:extLst>
      <p:ext uri="{BB962C8B-B14F-4D97-AF65-F5344CB8AC3E}">
        <p14:creationId xmlns:p14="http://schemas.microsoft.com/office/powerpoint/2010/main" val="2723247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a:t>The part-whole relationship is one we tend to be most comfortable with in North America. These are continuous representations of </a:t>
            </a:r>
            <a:r>
              <a:rPr lang="en-CA" dirty="0"/>
              <a:t>part-whole relationships.</a:t>
            </a:r>
            <a:r>
              <a:rPr lang="en-CA" baseline="0" dirty="0"/>
              <a:t> T</a:t>
            </a:r>
            <a:r>
              <a:rPr lang="en-CA" dirty="0"/>
              <a:t>he size of the region</a:t>
            </a:r>
            <a:r>
              <a:rPr lang="en-CA" baseline="0" dirty="0"/>
              <a:t>s must be the same.  Note that in the rectangle to the right in blue, each piece is one-sixth but they aren’t the same shape, merely the same size.  (If you are having difficulty seeing this, first look at how the rectangle is dividing into thirds, then each third is divided in half so each small section is half of a third or one-sixth. )</a:t>
            </a:r>
          </a:p>
          <a:p>
            <a:r>
              <a:rPr lang="en-CA" b="0" baseline="0" dirty="0"/>
              <a:t>These representations are continuous because they are measured. You may wish to think about how they are connected or continuous from one region to another.</a:t>
            </a:r>
          </a:p>
          <a:p>
            <a:endParaRPr lang="en-CA" dirty="0"/>
          </a:p>
        </p:txBody>
      </p:sp>
      <p:sp>
        <p:nvSpPr>
          <p:cNvPr id="4" name="Slide Number Placeholder 3"/>
          <p:cNvSpPr>
            <a:spLocks noGrp="1"/>
          </p:cNvSpPr>
          <p:nvPr>
            <p:ph type="sldNum" sz="quarter" idx="10"/>
          </p:nvPr>
        </p:nvSpPr>
        <p:spPr/>
        <p:txBody>
          <a:bodyPr/>
          <a:lstStyle/>
          <a:p>
            <a:fld id="{33D24C38-4D8C-462A-8623-0A678AA128AD}" type="slidenum">
              <a:rPr lang="en-CA" smtClean="0"/>
              <a:pPr/>
              <a:t>12</a:t>
            </a:fld>
            <a:endParaRPr lang="en-CA"/>
          </a:p>
        </p:txBody>
      </p:sp>
    </p:spTree>
    <p:extLst>
      <p:ext uri="{BB962C8B-B14F-4D97-AF65-F5344CB8AC3E}">
        <p14:creationId xmlns:p14="http://schemas.microsoft.com/office/powerpoint/2010/main" val="2930652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These</a:t>
            </a:r>
            <a:r>
              <a:rPr lang="en-CA" baseline="0" dirty="0"/>
              <a:t> are set, or discrete representations. </a:t>
            </a:r>
            <a:r>
              <a:rPr lang="en-CA" dirty="0"/>
              <a:t>It</a:t>
            </a:r>
            <a:r>
              <a:rPr lang="en-CA" baseline="0" dirty="0"/>
              <a:t> is important to note that in a set not all the items need to be the same shape.  With sets, any attribute can be used.  Think of describing a group of people – they are not the same size but you can use a fraction to describe the group because you choose one attribute to use, such as hair colour, number of years teaching, wears glasses, etc.</a:t>
            </a:r>
          </a:p>
          <a:p>
            <a:r>
              <a:rPr lang="en-CA" b="0" i="0" baseline="0" dirty="0">
                <a:solidFill>
                  <a:schemeClr val="accent1">
                    <a:lumMod val="60000"/>
                    <a:lumOff val="40000"/>
                  </a:schemeClr>
                </a:solidFill>
              </a:rPr>
              <a:t>These representations are discrete because they are counted. You can think about how each set contains discrete items.</a:t>
            </a:r>
          </a:p>
        </p:txBody>
      </p:sp>
      <p:sp>
        <p:nvSpPr>
          <p:cNvPr id="4" name="Slide Number Placeholder 3"/>
          <p:cNvSpPr>
            <a:spLocks noGrp="1"/>
          </p:cNvSpPr>
          <p:nvPr>
            <p:ph type="sldNum" sz="quarter" idx="10"/>
          </p:nvPr>
        </p:nvSpPr>
        <p:spPr/>
        <p:txBody>
          <a:bodyPr/>
          <a:lstStyle/>
          <a:p>
            <a:fld id="{33D24C38-4D8C-462A-8623-0A678AA128AD}" type="slidenum">
              <a:rPr lang="en-CA" smtClean="0"/>
              <a:pPr/>
              <a:t>13</a:t>
            </a:fld>
            <a:endParaRPr lang="en-CA"/>
          </a:p>
        </p:txBody>
      </p:sp>
    </p:spTree>
    <p:extLst>
      <p:ext uri="{BB962C8B-B14F-4D97-AF65-F5344CB8AC3E}">
        <p14:creationId xmlns:p14="http://schemas.microsoft.com/office/powerpoint/2010/main" val="24813578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100" dirty="0"/>
              <a:t>We also use fractions to describe part-part relationships.</a:t>
            </a:r>
            <a:r>
              <a:rPr lang="en-CA" sz="1100" baseline="0" dirty="0"/>
              <a:t> Mathematical concepts, such as  slope (Gr 9) and trigonometry (Grades 10-12) rely on understanding of fractions as representing part-part relationships.</a:t>
            </a:r>
          </a:p>
          <a:p>
            <a:endParaRPr lang="en-CA" sz="1100" baseline="0" dirty="0"/>
          </a:p>
          <a:p>
            <a:r>
              <a:rPr lang="en-CA" sz="1100" baseline="0" dirty="0"/>
              <a:t>Note that we could use both of the previous models (area and set) to discuss and represent part-part relationships, although we frequently think of it within a volume context (oil-gas) or a triangle (rise-run; trigonometric ratios).</a:t>
            </a:r>
          </a:p>
          <a:p>
            <a:r>
              <a:rPr lang="en-CA" sz="1100" u="none" dirty="0"/>
              <a:t>Fractions are often</a:t>
            </a:r>
            <a:r>
              <a:rPr lang="en-CA" sz="1100" u="none" baseline="0" dirty="0"/>
              <a:t> used to describe p</a:t>
            </a:r>
            <a:r>
              <a:rPr lang="en-CA" sz="1100" u="none" dirty="0"/>
              <a:t>art-part</a:t>
            </a:r>
            <a:r>
              <a:rPr lang="en-CA" sz="1100" u="none" baseline="0" dirty="0"/>
              <a:t> relationships but we are often not explicit about how this fraction is different from part-whole fractions.  </a:t>
            </a:r>
          </a:p>
          <a:p>
            <a:r>
              <a:rPr lang="en-CA" sz="1100" b="0" dirty="0"/>
              <a:t>Looking at the</a:t>
            </a:r>
            <a:r>
              <a:rPr lang="en-CA" sz="1100" b="0" baseline="0" dirty="0"/>
              <a:t> glass of </a:t>
            </a:r>
            <a:r>
              <a:rPr lang="en-CA" sz="1100" b="0" dirty="0"/>
              <a:t>Orange juice we know</a:t>
            </a:r>
            <a:r>
              <a:rPr lang="en-CA" sz="1100" b="0" baseline="0" dirty="0"/>
              <a:t> it is made of concentrate and water. If our understanding is based on the part-part construct what does this fraction tell us how much water and how much concentrate? There is 2/6</a:t>
            </a:r>
            <a:r>
              <a:rPr lang="en-CA" sz="1100" b="0" baseline="30000" dirty="0"/>
              <a:t>th</a:t>
            </a:r>
            <a:r>
              <a:rPr lang="en-CA" sz="1100" b="0" baseline="0" dirty="0"/>
              <a:t> as much orange concentrate as water in the glass.</a:t>
            </a:r>
          </a:p>
          <a:p>
            <a:r>
              <a:rPr lang="en-CA" sz="1100" u="none" baseline="0" dirty="0"/>
              <a:t>In mathematics classrooms, we see junior students using fractions to communicate part-part relationships.  In intermediate classrooms, students may solve proportions using an algorithm which includes writing ratios as fractions.  In secondary mathematics, representations of slope and trigonometric ratios are both examples of where part-part relationships are written in fraction form.</a:t>
            </a:r>
            <a:endParaRPr lang="en-CA" sz="1100" u="none" dirty="0"/>
          </a:p>
          <a:p>
            <a:endParaRPr lang="en-CA" sz="1100" baseline="0" dirty="0"/>
          </a:p>
          <a:p>
            <a:r>
              <a:rPr lang="en-CA" sz="1100" baseline="0" dirty="0"/>
              <a:t>&lt;&lt;This illustrates 3 important instructional considerations. (</a:t>
            </a:r>
            <a:r>
              <a:rPr lang="en-CA" sz="1100" i="1" baseline="0" dirty="0"/>
              <a:t>Try to make sure it is addressed in the conversation of the participants</a:t>
            </a:r>
            <a:r>
              <a:rPr lang="en-CA" sz="1100" baseline="0" dirty="0"/>
              <a:t>. )</a:t>
            </a:r>
          </a:p>
          <a:p>
            <a:pPr marL="228600" indent="-228600">
              <a:buAutoNum type="arabicParenR"/>
            </a:pPr>
            <a:r>
              <a:rPr lang="en-CA" sz="1100" baseline="0" dirty="0"/>
              <a:t>The importance of explicitly defining the whole (bringing attention to what is being referenced as the whole). </a:t>
            </a:r>
          </a:p>
          <a:p>
            <a:pPr marL="228600" indent="-228600">
              <a:buAutoNum type="arabicParenR"/>
            </a:pPr>
            <a:r>
              <a:rPr lang="en-CA" sz="1100" baseline="0" dirty="0"/>
              <a:t>The importance of uncovering the thinking of the students.</a:t>
            </a:r>
          </a:p>
          <a:p>
            <a:pPr marL="228600" indent="-228600">
              <a:buAutoNum type="arabicParenR"/>
            </a:pPr>
            <a:r>
              <a:rPr lang="en-CA" sz="1100" baseline="0" dirty="0"/>
              <a:t>Surfacing two conflicting mathematical notions that can both be correct given different contexts…work to build awareness about it. This reinforces divergent thinking around math. &gt;&gt;</a:t>
            </a:r>
          </a:p>
          <a:p>
            <a:pPr marL="228600" indent="-228600">
              <a:buNone/>
            </a:pPr>
            <a:endParaRPr lang="en-CA" sz="1100" baseline="0" dirty="0"/>
          </a:p>
          <a:p>
            <a:pPr marL="228600" indent="-228600">
              <a:buNone/>
            </a:pPr>
            <a:r>
              <a:rPr lang="en-CA" sz="1100" baseline="0" dirty="0"/>
              <a:t>Our instincts may lead us to believe that if we teach each construct separately they become clearer in the student’s mind and we avoid confusion. But the reality is students hold both constructs in their heads – sometimes with conflicting notions. We do have a slide of students’ work coming up that will illustrate this point.</a:t>
            </a:r>
          </a:p>
          <a:p>
            <a:endParaRPr lang="en-CA" sz="1100" baseline="0" dirty="0"/>
          </a:p>
          <a:p>
            <a:endParaRPr lang="en-CA" sz="1100" dirty="0"/>
          </a:p>
        </p:txBody>
      </p:sp>
      <p:sp>
        <p:nvSpPr>
          <p:cNvPr id="4" name="Slide Number Placeholder 3"/>
          <p:cNvSpPr>
            <a:spLocks noGrp="1"/>
          </p:cNvSpPr>
          <p:nvPr>
            <p:ph type="sldNum" sz="quarter" idx="10"/>
          </p:nvPr>
        </p:nvSpPr>
        <p:spPr/>
        <p:txBody>
          <a:bodyPr/>
          <a:lstStyle/>
          <a:p>
            <a:fld id="{33D24C38-4D8C-462A-8623-0A678AA128AD}" type="slidenum">
              <a:rPr lang="en-CA" smtClean="0"/>
              <a:pPr/>
              <a:t>14</a:t>
            </a:fld>
            <a:endParaRPr lang="en-CA"/>
          </a:p>
        </p:txBody>
      </p:sp>
    </p:spTree>
    <p:extLst>
      <p:ext uri="{BB962C8B-B14F-4D97-AF65-F5344CB8AC3E}">
        <p14:creationId xmlns:p14="http://schemas.microsoft.com/office/powerpoint/2010/main" val="33616461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can describe any relationship using a variety of fractions.</a:t>
            </a:r>
            <a:r>
              <a:rPr lang="en-CA" baseline="0" dirty="0"/>
              <a:t>  Let’s compare the use of part-part and part-whole relationships to describe soccer teams. The inclusion of some annotation, such as that modeled here, allows clearer communication of the relationship being communicated. &lt;&lt;Review the various fractions represented by each picture. This illustrates the importance of context, since both fractions are correct depending on the context used.&gt;&gt;</a:t>
            </a:r>
          </a:p>
          <a:p>
            <a:r>
              <a:rPr lang="en-CA" baseline="0" dirty="0"/>
              <a:t>Would some of your representations in the sticky note activity benefit from annotation? You will have a chance to annotate later.</a:t>
            </a:r>
          </a:p>
        </p:txBody>
      </p:sp>
      <p:sp>
        <p:nvSpPr>
          <p:cNvPr id="4" name="Slide Number Placeholder 3"/>
          <p:cNvSpPr>
            <a:spLocks noGrp="1"/>
          </p:cNvSpPr>
          <p:nvPr>
            <p:ph type="sldNum" sz="quarter" idx="10"/>
          </p:nvPr>
        </p:nvSpPr>
        <p:spPr/>
        <p:txBody>
          <a:bodyPr/>
          <a:lstStyle/>
          <a:p>
            <a:fld id="{33D24C38-4D8C-462A-8623-0A678AA128AD}" type="slidenum">
              <a:rPr lang="en-CA" smtClean="0"/>
              <a:pPr/>
              <a:t>15</a:t>
            </a:fld>
            <a:endParaRPr lang="en-CA"/>
          </a:p>
        </p:txBody>
      </p:sp>
    </p:spTree>
    <p:extLst>
      <p:ext uri="{BB962C8B-B14F-4D97-AF65-F5344CB8AC3E}">
        <p14:creationId xmlns:p14="http://schemas.microsoft.com/office/powerpoint/2010/main" val="42471708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a:t>
            </a:r>
            <a:r>
              <a:rPr lang="en-CA" baseline="0" dirty="0"/>
              <a:t> North America, little emphasis is placed on seeing number as a linear measure, or distance from 0.  Notice that the arrow clearly shows distance from zero, while the dot shows a position relative to zero. This is a foundational understanding in Asian instruction and appears to provide significant support to students as they move from modeling a fraction to calculating with fractions. The number line also allows students to connect to their whole number sense and extends easily into other number systems, such as decimals and integers. Understanding of the number line supports students in subsequent activities related to graphing and scaling axes.</a:t>
            </a:r>
            <a:endParaRPr lang="en-CA" dirty="0"/>
          </a:p>
        </p:txBody>
      </p:sp>
      <p:sp>
        <p:nvSpPr>
          <p:cNvPr id="4" name="Slide Number Placeholder 3"/>
          <p:cNvSpPr>
            <a:spLocks noGrp="1"/>
          </p:cNvSpPr>
          <p:nvPr>
            <p:ph type="sldNum" sz="quarter" idx="10"/>
          </p:nvPr>
        </p:nvSpPr>
        <p:spPr/>
        <p:txBody>
          <a:bodyPr/>
          <a:lstStyle/>
          <a:p>
            <a:fld id="{33D24C38-4D8C-462A-8623-0A678AA128AD}" type="slidenum">
              <a:rPr lang="en-CA" smtClean="0"/>
              <a:pPr/>
              <a:t>16</a:t>
            </a:fld>
            <a:endParaRPr lang="en-CA"/>
          </a:p>
        </p:txBody>
      </p:sp>
    </p:spTree>
    <p:extLst>
      <p:ext uri="{BB962C8B-B14F-4D97-AF65-F5344CB8AC3E}">
        <p14:creationId xmlns:p14="http://schemas.microsoft.com/office/powerpoint/2010/main" val="2380084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Fractions</a:t>
            </a:r>
            <a:r>
              <a:rPr lang="en-CA" baseline="0" dirty="0"/>
              <a:t> as Operator e</a:t>
            </a:r>
            <a:r>
              <a:rPr lang="en-CA" dirty="0"/>
              <a:t>nlarge a quantity</a:t>
            </a:r>
            <a:r>
              <a:rPr lang="en-CA" baseline="0" dirty="0"/>
              <a:t> </a:t>
            </a:r>
            <a:r>
              <a:rPr lang="en-CA" dirty="0"/>
              <a:t>if the fraction</a:t>
            </a:r>
            <a:r>
              <a:rPr lang="en-CA" baseline="0" dirty="0"/>
              <a:t> </a:t>
            </a:r>
            <a:r>
              <a:rPr lang="en-CA" dirty="0"/>
              <a:t>is greater</a:t>
            </a:r>
            <a:r>
              <a:rPr lang="en-CA" baseline="0" dirty="0"/>
              <a:t> than</a:t>
            </a:r>
            <a:r>
              <a:rPr lang="en-CA" dirty="0"/>
              <a:t> a whole or diminish/shrink the quantity</a:t>
            </a:r>
            <a:r>
              <a:rPr lang="en-CA" baseline="0" dirty="0"/>
              <a:t> </a:t>
            </a:r>
            <a:r>
              <a:rPr lang="en-CA" dirty="0"/>
              <a:t>if it</a:t>
            </a:r>
            <a:r>
              <a:rPr lang="en-CA" baseline="0" dirty="0"/>
              <a:t> is less than a whole</a:t>
            </a:r>
            <a:r>
              <a:rPr lang="en-CA" dirty="0"/>
              <a:t>.</a:t>
            </a:r>
          </a:p>
          <a:p>
            <a:r>
              <a:rPr lang="en-CA" dirty="0"/>
              <a:t>For example, ½</a:t>
            </a:r>
            <a:r>
              <a:rPr lang="en-CA" baseline="0" dirty="0"/>
              <a:t> of a quantity (like the square footage of a room) will diminish the quantity but if the fraction is over a whole, such as 3/2, it enlarges the quantity. </a:t>
            </a:r>
            <a:r>
              <a:rPr lang="en-CA" dirty="0"/>
              <a:t>We</a:t>
            </a:r>
            <a:r>
              <a:rPr lang="en-CA" baseline="0" dirty="0"/>
              <a:t> often think that since the ‘of’ means ‘multiply’ that it is an intermediate concept.  However, as early as Kindergarten, students are asked to identify ‘half of the cookie’ or ‘half of the water in the jug’ or ‘half of the class’. These are early exposures to fractions as operator, and continue consistently through to the introduction of formal algorithms in intermediate grades.</a:t>
            </a:r>
          </a:p>
          <a:p>
            <a:endParaRPr lang="en-CA" dirty="0"/>
          </a:p>
        </p:txBody>
      </p:sp>
      <p:sp>
        <p:nvSpPr>
          <p:cNvPr id="4" name="Slide Number Placeholder 3"/>
          <p:cNvSpPr>
            <a:spLocks noGrp="1"/>
          </p:cNvSpPr>
          <p:nvPr>
            <p:ph type="sldNum" sz="quarter" idx="10"/>
          </p:nvPr>
        </p:nvSpPr>
        <p:spPr/>
        <p:txBody>
          <a:bodyPr/>
          <a:lstStyle/>
          <a:p>
            <a:fld id="{33D24C38-4D8C-462A-8623-0A678AA128AD}" type="slidenum">
              <a:rPr lang="en-CA" smtClean="0"/>
              <a:pPr/>
              <a:t>17</a:t>
            </a:fld>
            <a:endParaRPr lang="en-CA"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Like the</a:t>
            </a:r>
            <a:r>
              <a:rPr lang="en-CA" baseline="0" dirty="0"/>
              <a:t> operator construct, the quotient construct is also considered to apply to intermediate students.  However, in early primary, students are asked fair share questions, which exemplifies the quotient construct. The fair share question modeled here could be:  There is a ribbon 2 metres long to be cut into six equal pieces.  How long is each piece?  OR it could be: There are two granola bars to be shared fairly amongst six children.  How much does each child get?</a:t>
            </a:r>
          </a:p>
          <a:p>
            <a:endParaRPr lang="en-CA" baseline="0" dirty="0"/>
          </a:p>
          <a:p>
            <a:r>
              <a:rPr lang="en-CA" baseline="0" dirty="0"/>
              <a:t>On a final note….we are somewhat inclined to separate the instruction of these constructs hoping to avoid confusion. Students, even very young students, as we will illustrate later in this presentation, consistently demonstrate that they have multiple understandings although they may not yet have the language or deep enough understanding to label it. They do use multiple constructs in their everyday lives if we are attuned to observe closely. </a:t>
            </a:r>
          </a:p>
        </p:txBody>
      </p:sp>
      <p:sp>
        <p:nvSpPr>
          <p:cNvPr id="4" name="Slide Number Placeholder 3"/>
          <p:cNvSpPr>
            <a:spLocks noGrp="1"/>
          </p:cNvSpPr>
          <p:nvPr>
            <p:ph type="sldNum" sz="quarter" idx="10"/>
          </p:nvPr>
        </p:nvSpPr>
        <p:spPr/>
        <p:txBody>
          <a:bodyPr/>
          <a:lstStyle/>
          <a:p>
            <a:fld id="{33D24C38-4D8C-462A-8623-0A678AA128AD}" type="slidenum">
              <a:rPr lang="en-CA" smtClean="0"/>
              <a:pPr/>
              <a:t>18</a:t>
            </a:fld>
            <a:endParaRPr lang="en-CA"/>
          </a:p>
        </p:txBody>
      </p:sp>
    </p:spTree>
    <p:extLst>
      <p:ext uri="{BB962C8B-B14F-4D97-AF65-F5344CB8AC3E}">
        <p14:creationId xmlns:p14="http://schemas.microsoft.com/office/powerpoint/2010/main" val="6772329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Think about our</a:t>
            </a:r>
            <a:r>
              <a:rPr lang="en-CA" baseline="0" dirty="0"/>
              <a:t> original Sticky Note activity, and refer to the Ways We Use Fractions handout. Reflect on your original placements and the representations you were unsure about. You will have a few minutes to annotate and/or make changes to your original placements</a:t>
            </a:r>
          </a:p>
          <a:p>
            <a:r>
              <a:rPr lang="en-CA" dirty="0"/>
              <a:t>&lt;&lt;Before participants go back to their seats, have them count off from 1</a:t>
            </a:r>
            <a:r>
              <a:rPr lang="en-CA" baseline="0" dirty="0"/>
              <a:t> to 5 to form five groups. (1`s, 2`s, 3`s, </a:t>
            </a:r>
            <a:r>
              <a:rPr lang="en-CA" baseline="0" dirty="0" err="1"/>
              <a:t>etc</a:t>
            </a:r>
            <a:r>
              <a:rPr lang="en-CA" baseline="0" dirty="0"/>
              <a:t>)&gt;&gt;</a:t>
            </a:r>
            <a:endParaRPr lang="en-CA" dirty="0"/>
          </a:p>
        </p:txBody>
      </p:sp>
      <p:sp>
        <p:nvSpPr>
          <p:cNvPr id="4" name="Slide Number Placeholder 3"/>
          <p:cNvSpPr>
            <a:spLocks noGrp="1"/>
          </p:cNvSpPr>
          <p:nvPr>
            <p:ph type="sldNum" sz="quarter" idx="10"/>
          </p:nvPr>
        </p:nvSpPr>
        <p:spPr/>
        <p:txBody>
          <a:bodyPr/>
          <a:lstStyle/>
          <a:p>
            <a:fld id="{7B4A2781-24F6-4904-BF26-7EEB4DE3DBB6}" type="slidenum">
              <a:rPr lang="en-CA" smtClean="0"/>
              <a:t>19</a:t>
            </a:fld>
            <a:endParaRPr lang="en-CA"/>
          </a:p>
        </p:txBody>
      </p:sp>
    </p:spTree>
    <p:extLst>
      <p:ext uri="{BB962C8B-B14F-4D97-AF65-F5344CB8AC3E}">
        <p14:creationId xmlns:p14="http://schemas.microsoft.com/office/powerpoint/2010/main" val="276581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u="none" baseline="0" dirty="0">
                <a:solidFill>
                  <a:srgbClr val="FF0000"/>
                </a:solidFill>
              </a:rPr>
              <a:t>Welcome to today’s session on Ways We Use Fractions. I am ___________.</a:t>
            </a:r>
          </a:p>
        </p:txBody>
      </p:sp>
      <p:sp>
        <p:nvSpPr>
          <p:cNvPr id="4" name="Slide Number Placeholder 3"/>
          <p:cNvSpPr>
            <a:spLocks noGrp="1"/>
          </p:cNvSpPr>
          <p:nvPr>
            <p:ph type="sldNum" sz="quarter" idx="10"/>
          </p:nvPr>
        </p:nvSpPr>
        <p:spPr/>
        <p:txBody>
          <a:bodyPr/>
          <a:lstStyle/>
          <a:p>
            <a:fld id="{33D24C38-4D8C-462A-8623-0A678AA128AD}" type="slidenum">
              <a:rPr lang="en-CA" smtClean="0"/>
              <a:pPr/>
              <a:t>2</a:t>
            </a:fld>
            <a:endParaRPr lang="en-CA"/>
          </a:p>
        </p:txBody>
      </p:sp>
    </p:spTree>
    <p:extLst>
      <p:ext uri="{BB962C8B-B14F-4D97-AF65-F5344CB8AC3E}">
        <p14:creationId xmlns:p14="http://schemas.microsoft.com/office/powerpoint/2010/main" val="8996839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a:t>&lt;&lt;Have groups go to the construct chart as assigned on the slide.&gt;&gt;</a:t>
            </a:r>
          </a:p>
          <a:p>
            <a:r>
              <a:rPr lang="en-CA" baseline="0" dirty="0"/>
              <a:t>Now we would like you to review the sticky notes on the chart paper, removing those that you feel don’t belong by placing them off to the side of the chart paper and annotating those on the chart paper as you sort/reorganize them. </a:t>
            </a:r>
          </a:p>
          <a:p>
            <a:r>
              <a:rPr lang="en-CA" baseline="0" dirty="0"/>
              <a:t>&lt;&lt;After groups have completed the sort&gt;&gt; Ask groups one at a time to share with the whole group.</a:t>
            </a:r>
            <a:endParaRPr lang="en-CA" dirty="0"/>
          </a:p>
        </p:txBody>
      </p:sp>
      <p:sp>
        <p:nvSpPr>
          <p:cNvPr id="4" name="Slide Number Placeholder 3"/>
          <p:cNvSpPr>
            <a:spLocks noGrp="1"/>
          </p:cNvSpPr>
          <p:nvPr>
            <p:ph type="sldNum" sz="quarter" idx="10"/>
          </p:nvPr>
        </p:nvSpPr>
        <p:spPr/>
        <p:txBody>
          <a:bodyPr/>
          <a:lstStyle/>
          <a:p>
            <a:fld id="{7B4A2781-24F6-4904-BF26-7EEB4DE3DBB6}" type="slidenum">
              <a:rPr lang="en-CA" smtClean="0"/>
              <a:t>20</a:t>
            </a:fld>
            <a:endParaRPr lang="en-CA"/>
          </a:p>
        </p:txBody>
      </p:sp>
    </p:spTree>
    <p:extLst>
      <p:ext uri="{BB962C8B-B14F-4D97-AF65-F5344CB8AC3E}">
        <p14:creationId xmlns:p14="http://schemas.microsoft.com/office/powerpoint/2010/main" val="31128789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Now, in your groups,</a:t>
            </a:r>
            <a:r>
              <a:rPr lang="en-CA" baseline="0" dirty="0"/>
              <a:t> discuss these questions. &lt;&lt;</a:t>
            </a:r>
            <a:r>
              <a:rPr lang="en-CA" dirty="0"/>
              <a:t>Allow time for discussion.&gt;&gt; </a:t>
            </a:r>
          </a:p>
          <a:p>
            <a:r>
              <a:rPr lang="en-CA" dirty="0"/>
              <a:t>Each</a:t>
            </a:r>
            <a:r>
              <a:rPr lang="en-CA" baseline="0" dirty="0"/>
              <a:t> group can share their answer to one of the questions. &lt;&lt;If all the questions are not responded to ask it directly for a volunteer to answer. If there are any representations still on the ?Unsure chart ask the groups to turn and talk to discuss an appropriate placement or comment if the representation needs more clarification.&gt;&gt; </a:t>
            </a:r>
            <a:endParaRPr lang="en-CA" dirty="0"/>
          </a:p>
        </p:txBody>
      </p:sp>
      <p:sp>
        <p:nvSpPr>
          <p:cNvPr id="4" name="Slide Number Placeholder 3"/>
          <p:cNvSpPr>
            <a:spLocks noGrp="1"/>
          </p:cNvSpPr>
          <p:nvPr>
            <p:ph type="sldNum" sz="quarter" idx="10"/>
          </p:nvPr>
        </p:nvSpPr>
        <p:spPr/>
        <p:txBody>
          <a:bodyPr/>
          <a:lstStyle/>
          <a:p>
            <a:fld id="{33D24C38-4D8C-462A-8623-0A678AA128AD}" type="slidenum">
              <a:rPr lang="en-CA" smtClean="0"/>
              <a:pPr/>
              <a:t>21</a:t>
            </a:fld>
            <a:endParaRPr lang="en-CA"/>
          </a:p>
        </p:txBody>
      </p:sp>
    </p:spTree>
    <p:extLst>
      <p:ext uri="{BB962C8B-B14F-4D97-AF65-F5344CB8AC3E}">
        <p14:creationId xmlns:p14="http://schemas.microsoft.com/office/powerpoint/2010/main" val="41886691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Now you can take a bit of time to revisit your</a:t>
            </a:r>
            <a:r>
              <a:rPr lang="en-CA" baseline="0" dirty="0"/>
              <a:t> initial thinking about where you use fractions. Add additional examples if you wish. Identify the construct for each example, including rationale. We will discuss your thinking as a whole group after you have completed your table discussion. &lt;&lt;Allow time for the discussion.&gt;&gt;</a:t>
            </a:r>
          </a:p>
          <a:p>
            <a:r>
              <a:rPr lang="en-CA" baseline="0" dirty="0"/>
              <a:t>Now I would like some volunteers to </a:t>
            </a:r>
            <a:r>
              <a:rPr lang="en-CA" dirty="0"/>
              <a:t>share. You may wish to share an interesting example, an</a:t>
            </a:r>
            <a:r>
              <a:rPr lang="en-CA" baseline="0" dirty="0"/>
              <a:t> example that you’re still not sure about, or an example that the group doesn’t agree on. &lt;&lt;Elicit responses from the group.&gt;&gt;</a:t>
            </a:r>
          </a:p>
          <a:p>
            <a:r>
              <a:rPr lang="en-CA" baseline="0" dirty="0"/>
              <a:t>Was this activity easier than the Sticky Note activity? Why? &lt;&lt;Participants may share an aha moment about the constructs.&gt;&gt; </a:t>
            </a:r>
            <a:endParaRPr lang="en-CA" dirty="0"/>
          </a:p>
        </p:txBody>
      </p:sp>
      <p:sp>
        <p:nvSpPr>
          <p:cNvPr id="4" name="Slide Number Placeholder 3"/>
          <p:cNvSpPr>
            <a:spLocks noGrp="1"/>
          </p:cNvSpPr>
          <p:nvPr>
            <p:ph type="sldNum" sz="quarter" idx="10"/>
          </p:nvPr>
        </p:nvSpPr>
        <p:spPr/>
        <p:txBody>
          <a:bodyPr/>
          <a:lstStyle/>
          <a:p>
            <a:fld id="{33D24C38-4D8C-462A-8623-0A678AA128AD}" type="slidenum">
              <a:rPr lang="en-CA" smtClean="0"/>
              <a:pPr/>
              <a:t>22</a:t>
            </a:fld>
            <a:endParaRPr lang="en-CA"/>
          </a:p>
        </p:txBody>
      </p:sp>
    </p:spTree>
    <p:extLst>
      <p:ext uri="{BB962C8B-B14F-4D97-AF65-F5344CB8AC3E}">
        <p14:creationId xmlns:p14="http://schemas.microsoft.com/office/powerpoint/2010/main" val="42216964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These</a:t>
            </a:r>
            <a:r>
              <a:rPr lang="en-CA" baseline="0" dirty="0"/>
              <a:t> two quotes from researchers highlight some of the concepts that require additional attention in the teaching and learning of fractions.  &lt;&lt;You may wish to h</a:t>
            </a:r>
            <a:r>
              <a:rPr lang="en-CA" dirty="0"/>
              <a:t>ighlight</a:t>
            </a:r>
            <a:r>
              <a:rPr lang="en-CA" baseline="0" dirty="0"/>
              <a:t> the trends seen in the Sticky Note Activity that align with these statements. You may also wish to refer back to these in the next slides highlighting student work.&gt;&gt;</a:t>
            </a:r>
            <a:endParaRPr lang="en-CA" dirty="0"/>
          </a:p>
        </p:txBody>
      </p:sp>
      <p:sp>
        <p:nvSpPr>
          <p:cNvPr id="4" name="Slide Number Placeholder 3"/>
          <p:cNvSpPr>
            <a:spLocks noGrp="1"/>
          </p:cNvSpPr>
          <p:nvPr>
            <p:ph type="sldNum" sz="quarter" idx="10"/>
          </p:nvPr>
        </p:nvSpPr>
        <p:spPr/>
        <p:txBody>
          <a:bodyPr/>
          <a:lstStyle/>
          <a:p>
            <a:fld id="{7B4A2781-24F6-4904-BF26-7EEB4DE3DBB6}" type="slidenum">
              <a:rPr lang="en-CA" smtClean="0"/>
              <a:t>23</a:t>
            </a:fld>
            <a:endParaRPr lang="en-CA"/>
          </a:p>
        </p:txBody>
      </p:sp>
    </p:spTree>
    <p:extLst>
      <p:ext uri="{BB962C8B-B14F-4D97-AF65-F5344CB8AC3E}">
        <p14:creationId xmlns:p14="http://schemas.microsoft.com/office/powerpoint/2010/main" val="18536461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dirty="0"/>
              <a:t>Look</a:t>
            </a:r>
            <a:r>
              <a:rPr lang="en-CA" b="0" baseline="0" dirty="0"/>
              <a:t> at these 4 pictures.</a:t>
            </a:r>
          </a:p>
          <a:p>
            <a:r>
              <a:rPr lang="en-CA" b="0" baseline="0" dirty="0"/>
              <a:t>In your group turn to your shoulder partner take a minute to think about this. Note that the same image is used to represent two different fractions. Can you justify this?</a:t>
            </a:r>
          </a:p>
          <a:p>
            <a:r>
              <a:rPr lang="en-CA" b="0" dirty="0"/>
              <a:t>&lt;&lt;The top images represent Part-Whole and the bottom</a:t>
            </a:r>
            <a:r>
              <a:rPr lang="en-CA" b="0" baseline="0" dirty="0"/>
              <a:t> represent Part-part. They are using area model on the left and set model is on the right.&gt;&gt;</a:t>
            </a:r>
          </a:p>
          <a:p>
            <a:r>
              <a:rPr lang="en-CA" b="0" baseline="0" dirty="0"/>
              <a:t>So you see how one model can be used across different constructs.  That’s important because research tells us that in our instruction we tend to focus on the model rather than the construct. Sometimes the model may appear to ‘contradict’ the construct – when we see the pieces pushed together we assume area but the student may be thinking set. This is why we MUST ask students to explain and to annotate their thinking since our own bias influences our interpretation.</a:t>
            </a:r>
          </a:p>
        </p:txBody>
      </p:sp>
      <p:sp>
        <p:nvSpPr>
          <p:cNvPr id="4" name="Slide Number Placeholder 3"/>
          <p:cNvSpPr>
            <a:spLocks noGrp="1"/>
          </p:cNvSpPr>
          <p:nvPr>
            <p:ph type="sldNum" sz="quarter" idx="10"/>
          </p:nvPr>
        </p:nvSpPr>
        <p:spPr/>
        <p:txBody>
          <a:bodyPr/>
          <a:lstStyle/>
          <a:p>
            <a:fld id="{B7AB6577-FE6D-4E7E-857F-983E1AACBA5E}" type="slidenum">
              <a:rPr lang="en-US" smtClean="0"/>
              <a:pPr/>
              <a:t>24</a:t>
            </a:fld>
            <a:endParaRPr lang="en-US"/>
          </a:p>
        </p:txBody>
      </p:sp>
    </p:spTree>
    <p:extLst>
      <p:ext uri="{BB962C8B-B14F-4D97-AF65-F5344CB8AC3E}">
        <p14:creationId xmlns:p14="http://schemas.microsoft.com/office/powerpoint/2010/main" val="29902921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a:ln/>
        </p:spPr>
      </p:sp>
      <p:sp>
        <p:nvSpPr>
          <p:cNvPr id="194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itchFamily="34" charset="0"/>
              </a:rPr>
              <a:t>This</a:t>
            </a:r>
            <a:r>
              <a:rPr lang="en-US" altLang="en-US" baseline="0" dirty="0">
                <a:latin typeface="Arial" pitchFamily="34" charset="0"/>
              </a:rPr>
              <a:t> is a sample of student work (grade 6). The task was to illustrate fractions in many ways using a fixed set of pattern blocks. Two students choose to show them in pictures, numbers and words. The conflicting meaning between the words and the numbers and pictures illustrates how the student understanding is impeded by holding conflicting meanings. Lets look at this slide two columns at a time &lt;Click&gt; for next slide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a:ln/>
        </p:spPr>
      </p:sp>
      <p:sp>
        <p:nvSpPr>
          <p:cNvPr id="194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aseline="0" dirty="0">
                <a:latin typeface="Arial" pitchFamily="34" charset="0"/>
              </a:rPr>
              <a:t>&lt;&lt;Click - A rectangle will block the word description column.&gt;&gt;  When we see these remaining two columns together we believe that the student understands. Why?  What else do you notice? (e.g. the students’ picture matches the fraction exactly numerator / denominator) </a:t>
            </a:r>
          </a:p>
          <a:p>
            <a:r>
              <a:rPr lang="en-US" altLang="en-US" baseline="0" dirty="0">
                <a:latin typeface="Arial" pitchFamily="34" charset="0"/>
              </a:rPr>
              <a:t>&lt;&lt;Click - the rectangle disappears.&gt;&gt;</a:t>
            </a:r>
          </a:p>
          <a:p>
            <a:r>
              <a:rPr lang="en-US" altLang="en-US" baseline="0" dirty="0">
                <a:latin typeface="Arial" pitchFamily="34" charset="0"/>
              </a:rPr>
              <a:t>&lt;&lt;Click - The rectangle now blocks the picture representation.&gt;&gt; If we looked at this, we might believe that the student understands fractions.</a:t>
            </a:r>
          </a:p>
          <a:p>
            <a:r>
              <a:rPr lang="en-US" altLang="en-US" baseline="0" dirty="0">
                <a:latin typeface="Arial" pitchFamily="34" charset="0"/>
              </a:rPr>
              <a:t>&lt;&lt;click - The rectangle disappears.&gt;&gt;</a:t>
            </a:r>
          </a:p>
          <a:p>
            <a:r>
              <a:rPr lang="en-US" altLang="en-US" baseline="0" dirty="0">
                <a:latin typeface="Arial" pitchFamily="34" charset="0"/>
              </a:rPr>
              <a:t>&lt;&lt;click – the questions appear.&gt;&gt; Talk at your table about these questions. What do the students understand? &lt;&lt;They understand the part-whole description of a fraction but have created part-part representations.&gt;&gt;</a:t>
            </a:r>
          </a:p>
          <a:p>
            <a:r>
              <a:rPr lang="en-US" altLang="en-US" dirty="0">
                <a:latin typeface="Arial" pitchFamily="34" charset="0"/>
              </a:rPr>
              <a:t>&lt;&lt;click – the title appears.&gt;&gt; Research across multiple mathematical</a:t>
            </a:r>
            <a:r>
              <a:rPr lang="en-US" altLang="en-US" baseline="0" dirty="0">
                <a:latin typeface="Arial" pitchFamily="34" charset="0"/>
              </a:rPr>
              <a:t> concepts indicate that students </a:t>
            </a:r>
            <a:r>
              <a:rPr lang="en-US" altLang="en-US" dirty="0">
                <a:latin typeface="Arial" pitchFamily="34" charset="0"/>
              </a:rPr>
              <a:t>can hold two conflicting notions at the same time and not see the conflict. What language</a:t>
            </a:r>
            <a:r>
              <a:rPr lang="en-US" altLang="en-US" baseline="0" dirty="0">
                <a:latin typeface="Arial" pitchFamily="34" charset="0"/>
              </a:rPr>
              <a:t> do we teach students to help them describe part- part language?</a:t>
            </a:r>
            <a:endParaRPr lang="en-US" altLang="en-US" dirty="0">
              <a:latin typeface="Arial" pitchFamily="34" charset="0"/>
            </a:endParaRPr>
          </a:p>
          <a:p>
            <a:endParaRPr lang="en-US" altLang="en-US" dirty="0">
              <a:latin typeface="Arial" pitchFamily="34" charset="0"/>
            </a:endParaRPr>
          </a:p>
          <a:p>
            <a:endParaRPr lang="en-US" altLang="en-US" baseline="0" dirty="0">
              <a:latin typeface="Arial" pitchFamily="34" charset="0"/>
            </a:endParaRPr>
          </a:p>
          <a:p>
            <a:r>
              <a:rPr lang="en-US" altLang="en-US" baseline="0" dirty="0">
                <a:latin typeface="Arial" pitchFamily="34" charset="0"/>
              </a:rPr>
              <a:t>&lt;&lt;Further notes re: Are some understandings fragile?</a:t>
            </a:r>
          </a:p>
          <a:p>
            <a:r>
              <a:rPr lang="en-US" altLang="en-US" baseline="0" dirty="0">
                <a:latin typeface="Arial" pitchFamily="34" charset="0"/>
              </a:rPr>
              <a:t>When the student described her work she described the left column as 6 triangles and 4 hexagons. When pressed further she described it as a group of 10…6 of which are triangles and 4 of which are hexagons. When asked to describe 6/4 in terms of her words column she explained it as being divided into 4 parts and having 6 of those 4 parts. It is a clear illustration of how she was holding two conflicting meanings at the same time. She couldn’t see that they were different meanings. She believed her words and pictures to be illustrating the same fraction.</a:t>
            </a:r>
          </a:p>
          <a:p>
            <a:r>
              <a:rPr lang="en-US" altLang="en-US" dirty="0">
                <a:latin typeface="Arial" pitchFamily="34" charset="0"/>
              </a:rPr>
              <a:t>Addition</a:t>
            </a:r>
            <a:r>
              <a:rPr lang="en-US" altLang="en-US" baseline="0" dirty="0">
                <a:latin typeface="Arial" pitchFamily="34" charset="0"/>
              </a:rPr>
              <a:t>al participant d</a:t>
            </a:r>
            <a:r>
              <a:rPr lang="en-US" altLang="en-US" dirty="0">
                <a:latin typeface="Arial" pitchFamily="34" charset="0"/>
              </a:rPr>
              <a:t>iscussion may focus on:</a:t>
            </a:r>
          </a:p>
          <a:p>
            <a:pPr marL="228600" indent="-228600">
              <a:buAutoNum type="arabicParenR"/>
            </a:pPr>
            <a:r>
              <a:rPr lang="en-US" altLang="en-US" dirty="0">
                <a:latin typeface="Arial" pitchFamily="34" charset="0"/>
              </a:rPr>
              <a:t>Confusion may occur</a:t>
            </a:r>
            <a:r>
              <a:rPr lang="en-US" altLang="en-US" baseline="0" dirty="0">
                <a:latin typeface="Arial" pitchFamily="34" charset="0"/>
              </a:rPr>
              <a:t> when</a:t>
            </a:r>
            <a:r>
              <a:rPr lang="en-US" altLang="en-US" dirty="0">
                <a:latin typeface="Arial" pitchFamily="34" charset="0"/>
              </a:rPr>
              <a:t> presenting multiple constructs simultaneously.</a:t>
            </a:r>
          </a:p>
          <a:p>
            <a:pPr marL="228600" indent="-228600">
              <a:buNone/>
            </a:pPr>
            <a:r>
              <a:rPr lang="en-US" altLang="en-US" dirty="0">
                <a:latin typeface="Arial" pitchFamily="34" charset="0"/>
              </a:rPr>
              <a:t>Facilitator’s response can focus on: Punctuated</a:t>
            </a:r>
            <a:r>
              <a:rPr lang="en-US" altLang="en-US" baseline="0" dirty="0">
                <a:latin typeface="Arial" pitchFamily="34" charset="0"/>
              </a:rPr>
              <a:t> lessons…best way to attack those who struggle with this idea “explore little and often” repetitive learning.. We often move fluidly between these constructs in real life – using part-part to make a mixture then describing the relationship using the part-whole construct. As teachers, we should focus on “surface(</a:t>
            </a:r>
            <a:r>
              <a:rPr lang="en-US" altLang="en-US" baseline="0" dirty="0" err="1">
                <a:latin typeface="Arial" pitchFamily="34" charset="0"/>
              </a:rPr>
              <a:t>ing</a:t>
            </a:r>
            <a:r>
              <a:rPr lang="en-US" altLang="en-US" baseline="0" dirty="0">
                <a:latin typeface="Arial" pitchFamily="34" charset="0"/>
              </a:rPr>
              <a:t>) the problematic situations that may arise and resolve them” rather than separate them by time and teach them separately. Confusion will and does exist even when constructs are not introduced simultaneously so it is not productive to ignore. By exposing students to various constructs we clarify thinking and use instructional moments to reinforce the importance of context. </a:t>
            </a:r>
          </a:p>
          <a:p>
            <a:pPr marL="228600" indent="-228600">
              <a:buNone/>
            </a:pPr>
            <a:r>
              <a:rPr lang="en-US" altLang="en-US" baseline="0" dirty="0">
                <a:latin typeface="Arial" pitchFamily="34" charset="0"/>
              </a:rPr>
              <a:t>2) Which answer is right or how right is she?</a:t>
            </a:r>
          </a:p>
          <a:p>
            <a:r>
              <a:rPr lang="en-US" altLang="en-US" baseline="0" dirty="0">
                <a:latin typeface="Arial" pitchFamily="34" charset="0"/>
              </a:rPr>
              <a:t>Facilitator’s response can focus on: the need to clarify the unit and the construct. The left hand side construct is part-part while the words illustrate part-whole. Both correct depending on context but cannot exist simultaneously. 6/4 can’t be illustrated by both the left pictorial and the right word description simultaneously. &gt;&gt;</a:t>
            </a:r>
          </a:p>
          <a:p>
            <a:endParaRPr lang="en-US" altLang="en-US" baseline="0" dirty="0">
              <a:latin typeface="Arial" pitchFamily="34" charset="0"/>
            </a:endParaRPr>
          </a:p>
          <a:p>
            <a:r>
              <a:rPr lang="en-US" altLang="en-US" baseline="0" dirty="0">
                <a:latin typeface="Arial" pitchFamily="34" charset="0"/>
              </a:rPr>
              <a:t>The quote on the following slide reinforces the idea that looking at all or some constructs simultaneously is beneficial.</a:t>
            </a:r>
            <a:endParaRPr lang="en-US" altLang="en-US" dirty="0">
              <a:latin typeface="Arial"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dirty="0"/>
              <a:t>&lt;&lt;read the quote&gt;&gt;</a:t>
            </a:r>
          </a:p>
          <a:p>
            <a:r>
              <a:rPr lang="en-CA" dirty="0"/>
              <a:t>This helps us when we move</a:t>
            </a:r>
            <a:r>
              <a:rPr lang="en-CA" baseline="0" dirty="0"/>
              <a:t> to the final activity.</a:t>
            </a:r>
            <a:endParaRPr lang="en-CA" dirty="0"/>
          </a:p>
        </p:txBody>
      </p:sp>
      <p:sp>
        <p:nvSpPr>
          <p:cNvPr id="4" name="Slide Number Placeholder 3"/>
          <p:cNvSpPr>
            <a:spLocks noGrp="1"/>
          </p:cNvSpPr>
          <p:nvPr>
            <p:ph type="sldNum" sz="quarter" idx="10"/>
          </p:nvPr>
        </p:nvSpPr>
        <p:spPr/>
        <p:txBody>
          <a:bodyPr/>
          <a:lstStyle/>
          <a:p>
            <a:fld id="{33D24C38-4D8C-462A-8623-0A678AA128AD}" type="slidenum">
              <a:rPr lang="en-CA" smtClean="0"/>
              <a:pPr/>
              <a:t>27</a:t>
            </a:fld>
            <a:endParaRPr lang="en-CA"/>
          </a:p>
        </p:txBody>
      </p:sp>
    </p:spTree>
    <p:extLst>
      <p:ext uri="{BB962C8B-B14F-4D97-AF65-F5344CB8AC3E}">
        <p14:creationId xmlns:p14="http://schemas.microsoft.com/office/powerpoint/2010/main" val="22813791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6900"/>
          </a:xfrm>
        </p:spPr>
      </p:sp>
      <p:sp>
        <p:nvSpPr>
          <p:cNvPr id="3" name="Notes Placeholder 2"/>
          <p:cNvSpPr>
            <a:spLocks noGrp="1"/>
          </p:cNvSpPr>
          <p:nvPr>
            <p:ph type="body" idx="1"/>
          </p:nvPr>
        </p:nvSpPr>
        <p:spPr/>
        <p:txBody>
          <a:bodyPr/>
          <a:lstStyle/>
          <a:p>
            <a:r>
              <a:rPr lang="en-US" dirty="0"/>
              <a:t>We have alluded to the research many</a:t>
            </a:r>
            <a:r>
              <a:rPr lang="en-US" baseline="0" dirty="0"/>
              <a:t> times during this session. W</a:t>
            </a:r>
            <a:r>
              <a:rPr lang="en-US" dirty="0"/>
              <a:t>e</a:t>
            </a:r>
            <a:r>
              <a:rPr lang="en-US" baseline="0" dirty="0"/>
              <a:t> are pleased to be </a:t>
            </a:r>
            <a:r>
              <a:rPr lang="en-US" dirty="0"/>
              <a:t>here sharing the work that has resulted</a:t>
            </a:r>
            <a:r>
              <a:rPr lang="en-US" baseline="0" dirty="0"/>
              <a:t> from a large network of participants and funding partners.  This research is based in student thinking, grounded in international and national research, and field-tested in Ontario classrooms.  </a:t>
            </a:r>
          </a:p>
          <a:p>
            <a:endParaRPr lang="en-US" baseline="0" dirty="0"/>
          </a:p>
          <a:p>
            <a:r>
              <a:rPr lang="en-US" baseline="0" dirty="0"/>
              <a:t>The research team has been engaged in  collaborative action research (which means that a small group of classroom teachers [approx. 6 in our groups] meet with the research team for approx. 6 days over the course of several months; they use a pre-assessment to identify student needs and then co-plan next steps; the group observes students’ mathematical thinking by watching them in a class as they complete a task or watching a small group of students complete a task in an alternative site, such as the library; a post assessment allows the research team to correlate the activities to improvements in student understanding).  This Ontario based research emerges from our local context.</a:t>
            </a:r>
          </a:p>
          <a:p>
            <a:endParaRPr lang="en-US" baseline="0" dirty="0"/>
          </a:p>
          <a:p>
            <a:r>
              <a:rPr lang="en-US" baseline="0" dirty="0"/>
              <a:t>The Collaborative Partners are Trent University, Government of Canada, and the Ministry of Education. That the Ontario Ministry of Education is involved in education research and supports is pretty unique within the broader international context.  We are lucky to be working in Ontario.</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F5403DE-B412-5741-B637-CCEAD678BF4F}" type="slidenum">
              <a:rPr lang="en-US" smtClean="0"/>
              <a:t>28</a:t>
            </a:fld>
            <a:endParaRPr lang="en-US"/>
          </a:p>
        </p:txBody>
      </p:sp>
    </p:spTree>
    <p:extLst>
      <p:ext uri="{BB962C8B-B14F-4D97-AF65-F5344CB8AC3E}">
        <p14:creationId xmlns:p14="http://schemas.microsoft.com/office/powerpoint/2010/main" val="29568696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69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With the</a:t>
            </a:r>
            <a:r>
              <a:rPr lang="en-CA" sz="1200" kern="1200" baseline="0" dirty="0">
                <a:solidFill>
                  <a:schemeClr val="tx1"/>
                </a:solidFill>
                <a:effectLst/>
                <a:latin typeface="+mn-lt"/>
                <a:ea typeface="+mn-ea"/>
                <a:cs typeface="+mn-cs"/>
              </a:rPr>
              <a:t> known research in mind, the overarching research question for the Ontario based research looks at: what instructional strategies support junior and intermediate grade students </a:t>
            </a:r>
            <a:r>
              <a:rPr lang="en-CA" sz="1200" kern="1200" dirty="0">
                <a:solidFill>
                  <a:schemeClr val="tx1"/>
                </a:solidFill>
                <a:effectLst/>
                <a:latin typeface="+mn-lt"/>
                <a:ea typeface="+mn-ea"/>
                <a:cs typeface="+mn-cs"/>
              </a:rPr>
              <a:t>in the learning of fractions, an area of mathematics that is typically viewed as  ‘difficult’ to learn? </a:t>
            </a:r>
          </a:p>
          <a:p>
            <a:pPr marL="0" marR="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Through the phases of the project, other questions are being pursued and are predominantly related to testing the hypothesized learning pathways. As the research progressed, primary and senior division</a:t>
            </a:r>
            <a:r>
              <a:rPr lang="en-CA" sz="1200" kern="1200" baseline="0" dirty="0">
                <a:solidFill>
                  <a:schemeClr val="tx1"/>
                </a:solidFill>
                <a:effectLst/>
                <a:latin typeface="+mn-lt"/>
                <a:ea typeface="+mn-ea"/>
                <a:cs typeface="+mn-cs"/>
              </a:rPr>
              <a:t>s were also explored.</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7AB6577-FE6D-4E7E-857F-983E1AACBA5E}" type="slidenum">
              <a:rPr lang="en-US" smtClean="0"/>
              <a:pPr/>
              <a:t>29</a:t>
            </a:fld>
            <a:endParaRPr lang="en-US"/>
          </a:p>
        </p:txBody>
      </p:sp>
    </p:spTree>
    <p:extLst>
      <p:ext uri="{BB962C8B-B14F-4D97-AF65-F5344CB8AC3E}">
        <p14:creationId xmlns:p14="http://schemas.microsoft.com/office/powerpoint/2010/main" val="3354734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Our session today is based</a:t>
            </a:r>
            <a:r>
              <a:rPr lang="en-CA" baseline="0" dirty="0"/>
              <a:t> upon many years of research, including the recent research within Ontario lead by Dr. Cathy Bruce in partnership with the Curriculum and Assessment Policy Branch of the Ministry of Education.  The research has highlighted some critical fractions learning which we will explore further today.  In particular, you will: (</a:t>
            </a:r>
            <a:r>
              <a:rPr lang="en-CA" dirty="0"/>
              <a:t> Bullet 1)</a:t>
            </a:r>
            <a:r>
              <a:rPr lang="en-CA" baseline="0" dirty="0"/>
              <a:t> The research has revealed interesting differences between the ways that fractions are understood within North American culture and other cultures.  We will explore the numerous ways that we use fractions and then we will revisit t</a:t>
            </a:r>
            <a:r>
              <a:rPr lang="en-CA" dirty="0"/>
              <a:t>he variety of</a:t>
            </a:r>
            <a:r>
              <a:rPr lang="en-CA" baseline="0" dirty="0"/>
              <a:t> contexts that were discussed in the focussed chat at your table. &lt;&lt;Don’t talk about what the constructs (meanings) are or any issues around representations yet.&gt;&gt;</a:t>
            </a:r>
          </a:p>
          <a:p>
            <a:pPr marL="0" marR="0" indent="0" algn="l" defTabSz="914400" rtl="0" eaLnBrk="1" fontAlgn="auto" latinLnBrk="0" hangingPunct="1">
              <a:lnSpc>
                <a:spcPct val="100000"/>
              </a:lnSpc>
              <a:spcBef>
                <a:spcPts val="0"/>
              </a:spcBef>
              <a:spcAft>
                <a:spcPts val="0"/>
              </a:spcAft>
              <a:buClrTx/>
              <a:buSzTx/>
              <a:buFontTx/>
              <a:buNone/>
              <a:tabLst/>
              <a:defRPr/>
            </a:pPr>
            <a:r>
              <a:rPr lang="en-CA" baseline="0" dirty="0"/>
              <a:t>(Bullet 2)  We measure with them and we bake with them and perhaps share some good examples that you noticed from the table sharing. Sometimes a context is helpful and sometimes a context can limit the flexibility of thinking.  We will look at how we are more likely to attribute one fraction construct to a context even though others are just as applicable.</a:t>
            </a:r>
          </a:p>
          <a:p>
            <a:r>
              <a:rPr lang="en-CA" baseline="0" dirty="0"/>
              <a:t>(Bullet 3) In North America, we tend to separate the fraction constructs in our instruction rather than teach the interconnectedness of these notions.  As we become aware of how we are culturally influenced in our teaching of fractions, we are better able to make purposeful decisions which support better student understanding.</a:t>
            </a:r>
          </a:p>
          <a:p>
            <a:endParaRPr lang="en-CA" baseline="0" dirty="0"/>
          </a:p>
        </p:txBody>
      </p:sp>
      <p:sp>
        <p:nvSpPr>
          <p:cNvPr id="4" name="Slide Number Placeholder 3"/>
          <p:cNvSpPr>
            <a:spLocks noGrp="1"/>
          </p:cNvSpPr>
          <p:nvPr>
            <p:ph type="sldNum" sz="quarter" idx="10"/>
          </p:nvPr>
        </p:nvSpPr>
        <p:spPr/>
        <p:txBody>
          <a:bodyPr/>
          <a:lstStyle/>
          <a:p>
            <a:fld id="{33D24C38-4D8C-462A-8623-0A678AA128AD}" type="slidenum">
              <a:rPr lang="en-CA" smtClean="0"/>
              <a:pPr/>
              <a:t>3</a:t>
            </a:fld>
            <a:endParaRPr lang="en-CA"/>
          </a:p>
        </p:txBody>
      </p:sp>
    </p:spTree>
    <p:extLst>
      <p:ext uri="{BB962C8B-B14F-4D97-AF65-F5344CB8AC3E}">
        <p14:creationId xmlns:p14="http://schemas.microsoft.com/office/powerpoint/2010/main" val="12701355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are now going to do an activity to consolidate our</a:t>
            </a:r>
            <a:r>
              <a:rPr lang="en-CA" baseline="0" dirty="0"/>
              <a:t> own understanding and can be used with students.</a:t>
            </a:r>
            <a:endParaRPr lang="en-CA" dirty="0"/>
          </a:p>
          <a:p>
            <a:endParaRPr lang="en-CA" dirty="0"/>
          </a:p>
        </p:txBody>
      </p:sp>
      <p:sp>
        <p:nvSpPr>
          <p:cNvPr id="4" name="Slide Number Placeholder 3"/>
          <p:cNvSpPr>
            <a:spLocks noGrp="1"/>
          </p:cNvSpPr>
          <p:nvPr>
            <p:ph type="sldNum" sz="quarter" idx="10"/>
          </p:nvPr>
        </p:nvSpPr>
        <p:spPr/>
        <p:txBody>
          <a:bodyPr/>
          <a:lstStyle/>
          <a:p>
            <a:fld id="{33D24C38-4D8C-462A-8623-0A678AA128AD}" type="slidenum">
              <a:rPr lang="en-CA" smtClean="0"/>
              <a:pPr/>
              <a:t>30</a:t>
            </a:fld>
            <a:endParaRPr lang="en-CA"/>
          </a:p>
        </p:txBody>
      </p:sp>
    </p:spTree>
    <p:extLst>
      <p:ext uri="{BB962C8B-B14F-4D97-AF65-F5344CB8AC3E}">
        <p14:creationId xmlns:p14="http://schemas.microsoft.com/office/powerpoint/2010/main" val="42681672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Often students have understanding</a:t>
            </a:r>
            <a:r>
              <a:rPr lang="en-CA" baseline="0" dirty="0"/>
              <a:t> of the multiple constructs of fractions. This task will allow you to ascertain which constructs your students are familiar with. We will do it together now and if you wish to do it in your classroom afterwards, you can access it through Unit F of the Fractions Learning Pathways.</a:t>
            </a:r>
          </a:p>
          <a:p>
            <a:endParaRPr lang="en-CA" dirty="0"/>
          </a:p>
          <a:p>
            <a:r>
              <a:rPr lang="en-CA" dirty="0"/>
              <a:t>&lt;&lt;The</a:t>
            </a:r>
            <a:r>
              <a:rPr lang="en-CA" baseline="0" dirty="0"/>
              <a:t> i</a:t>
            </a:r>
            <a:r>
              <a:rPr lang="en-CA" dirty="0"/>
              <a:t>nserted image is from Fractions</a:t>
            </a:r>
            <a:r>
              <a:rPr lang="en-CA" baseline="0" dirty="0"/>
              <a:t> Learning Pathways Task – as of Sept 12, 2014 refer to link in the Way we use Fractions Presentation Guide&gt;&gt;</a:t>
            </a:r>
            <a:endParaRPr lang="en-CA" dirty="0"/>
          </a:p>
        </p:txBody>
      </p:sp>
      <p:sp>
        <p:nvSpPr>
          <p:cNvPr id="4" name="Slide Number Placeholder 3"/>
          <p:cNvSpPr>
            <a:spLocks noGrp="1"/>
          </p:cNvSpPr>
          <p:nvPr>
            <p:ph type="sldNum" sz="quarter" idx="10"/>
          </p:nvPr>
        </p:nvSpPr>
        <p:spPr/>
        <p:txBody>
          <a:bodyPr/>
          <a:lstStyle/>
          <a:p>
            <a:fld id="{33D24C38-4D8C-462A-8623-0A678AA128AD}" type="slidenum">
              <a:rPr lang="en-CA" smtClean="0"/>
              <a:pPr/>
              <a:t>31</a:t>
            </a:fld>
            <a:endParaRPr lang="en-CA"/>
          </a:p>
        </p:txBody>
      </p:sp>
    </p:spTree>
    <p:extLst>
      <p:ext uri="{BB962C8B-B14F-4D97-AF65-F5344CB8AC3E}">
        <p14:creationId xmlns:p14="http://schemas.microsoft.com/office/powerpoint/2010/main" val="5738047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a:t>&lt;&lt;Distribute one copy of the shapes per participant, http://www.edugains.ca/newsite/DigitalPapers/FractionsLearningPathway/UnitFractions-F-shapeSets.html&gt;&gt;</a:t>
            </a:r>
          </a:p>
          <a:p>
            <a:r>
              <a:rPr lang="en-CA" baseline="0" dirty="0"/>
              <a:t>Work individually for some time and record several fractions. Then in your group guess how each others fractions might have been composed and share your thinking.</a:t>
            </a:r>
          </a:p>
          <a:p>
            <a:r>
              <a:rPr lang="en-CA" baseline="0" dirty="0"/>
              <a:t>Are they part-part or part-whole?</a:t>
            </a:r>
          </a:p>
          <a:p>
            <a:r>
              <a:rPr lang="en-CA" baseline="0" dirty="0"/>
              <a:t>&lt;&lt;Facilitators -Keep in mind that there are 23 shapes all together - we might reveal that after the activity but not before so that people can demonstrate flexibility in their thinking.&gt;&gt;</a:t>
            </a:r>
          </a:p>
          <a:p>
            <a:endParaRPr lang="en-CA" dirty="0"/>
          </a:p>
        </p:txBody>
      </p:sp>
      <p:sp>
        <p:nvSpPr>
          <p:cNvPr id="4" name="Slide Number Placeholder 3"/>
          <p:cNvSpPr>
            <a:spLocks noGrp="1"/>
          </p:cNvSpPr>
          <p:nvPr>
            <p:ph type="sldNum" sz="quarter" idx="10"/>
          </p:nvPr>
        </p:nvSpPr>
        <p:spPr/>
        <p:txBody>
          <a:bodyPr/>
          <a:lstStyle/>
          <a:p>
            <a:fld id="{33D24C38-4D8C-462A-8623-0A678AA128AD}" type="slidenum">
              <a:rPr lang="en-CA" smtClean="0"/>
              <a:pPr/>
              <a:t>32</a:t>
            </a:fld>
            <a:endParaRPr lang="en-CA"/>
          </a:p>
        </p:txBody>
      </p:sp>
    </p:spTree>
    <p:extLst>
      <p:ext uri="{BB962C8B-B14F-4D97-AF65-F5344CB8AC3E}">
        <p14:creationId xmlns:p14="http://schemas.microsoft.com/office/powerpoint/2010/main" val="23467472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a:p>
            <a:r>
              <a:rPr lang="en-CA" dirty="0"/>
              <a:t>What are some work-related tasks you may encounter that might be</a:t>
            </a:r>
            <a:r>
              <a:rPr lang="en-CA" baseline="0" dirty="0"/>
              <a:t> related to part-whole, part-part, linear, quotient, operator?</a:t>
            </a:r>
          </a:p>
          <a:p>
            <a:r>
              <a:rPr lang="en-CA" baseline="0" dirty="0"/>
              <a:t>&lt;&lt;This discussion will help to illustrate why increased understanding of fractions is important.&gt;&gt;</a:t>
            </a:r>
          </a:p>
          <a:p>
            <a:endParaRPr lang="en-CA" baseline="0" dirty="0"/>
          </a:p>
        </p:txBody>
      </p:sp>
      <p:sp>
        <p:nvSpPr>
          <p:cNvPr id="4" name="Slide Number Placeholder 3"/>
          <p:cNvSpPr>
            <a:spLocks noGrp="1"/>
          </p:cNvSpPr>
          <p:nvPr>
            <p:ph type="sldNum" sz="quarter" idx="10"/>
          </p:nvPr>
        </p:nvSpPr>
        <p:spPr/>
        <p:txBody>
          <a:bodyPr/>
          <a:lstStyle/>
          <a:p>
            <a:fld id="{33D24C38-4D8C-462A-8623-0A678AA128AD}" type="slidenum">
              <a:rPr lang="en-CA" smtClean="0"/>
              <a:pPr/>
              <a:t>33</a:t>
            </a:fld>
            <a:endParaRPr lang="en-CA"/>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is a real example,</a:t>
            </a:r>
            <a:r>
              <a:rPr lang="en-CA" baseline="0" dirty="0"/>
              <a:t> noticed when a parent reflected on the results on a student’s quiz.</a:t>
            </a:r>
            <a:endParaRPr lang="en-CA" dirty="0"/>
          </a:p>
          <a:p>
            <a:r>
              <a:rPr lang="en-CA" dirty="0"/>
              <a:t>4 of the 5 questions correct in part</a:t>
            </a:r>
            <a:r>
              <a:rPr lang="en-CA" baseline="0" dirty="0"/>
              <a:t> A</a:t>
            </a:r>
            <a:endParaRPr lang="en-CA" dirty="0"/>
          </a:p>
          <a:p>
            <a:r>
              <a:rPr lang="en-CA" dirty="0"/>
              <a:t>3 of the 5 question correct in part B</a:t>
            </a:r>
          </a:p>
          <a:p>
            <a:r>
              <a:rPr lang="en-CA" dirty="0"/>
              <a:t>For</a:t>
            </a:r>
            <a:r>
              <a:rPr lang="en-CA" baseline="0" dirty="0"/>
              <a:t> a total of 7 out of 10.</a:t>
            </a:r>
          </a:p>
          <a:p>
            <a:endParaRPr lang="en-CA" baseline="0" dirty="0"/>
          </a:p>
          <a:p>
            <a:r>
              <a:rPr lang="en-CA" baseline="0" dirty="0"/>
              <a:t>Look at the question the student got wrong.</a:t>
            </a:r>
          </a:p>
          <a:p>
            <a:endParaRPr lang="en-CA" baseline="0" dirty="0"/>
          </a:p>
          <a:p>
            <a:r>
              <a:rPr lang="en-CA" baseline="0" dirty="0"/>
              <a:t>This is a ‘real life’ illustration of how we simultaneously hold and use multiple constructs or meaning of fractions. We have lots of tacit knowledge that we don’t often unpack for students:  We wrote the question thinking of part whole… but when we are marking we are thinking about ratios.   We need to unpack this tacit knowledge and make it explicit so that students can make the same decisions that we make as they interact with fractions (Is this a part-whole construct or a part-part construct? What assumptions am I making about the mathematics?).</a:t>
            </a:r>
          </a:p>
          <a:p>
            <a:endParaRPr lang="en-CA" baseline="0" dirty="0"/>
          </a:p>
          <a:p>
            <a:endParaRPr lang="en-CA" baseline="0" dirty="0"/>
          </a:p>
          <a:p>
            <a:endParaRPr lang="en-CA" dirty="0"/>
          </a:p>
        </p:txBody>
      </p:sp>
      <p:sp>
        <p:nvSpPr>
          <p:cNvPr id="4" name="Slide Number Placeholder 3"/>
          <p:cNvSpPr>
            <a:spLocks noGrp="1"/>
          </p:cNvSpPr>
          <p:nvPr>
            <p:ph type="sldNum" sz="quarter" idx="10"/>
          </p:nvPr>
        </p:nvSpPr>
        <p:spPr/>
        <p:txBody>
          <a:bodyPr/>
          <a:lstStyle/>
          <a:p>
            <a:fld id="{33D24C38-4D8C-462A-8623-0A678AA128AD}" type="slidenum">
              <a:rPr lang="en-CA" smtClean="0"/>
              <a:pPr/>
              <a:t>34</a:t>
            </a:fld>
            <a:endParaRPr lang="en-CA"/>
          </a:p>
        </p:txBody>
      </p:sp>
    </p:spTree>
    <p:extLst>
      <p:ext uri="{BB962C8B-B14F-4D97-AF65-F5344CB8AC3E}">
        <p14:creationId xmlns:p14="http://schemas.microsoft.com/office/powerpoint/2010/main" val="7937476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6900"/>
          </a:xfrm>
        </p:spPr>
      </p:sp>
      <p:sp>
        <p:nvSpPr>
          <p:cNvPr id="3" name="Notes Placeholder 2"/>
          <p:cNvSpPr>
            <a:spLocks noGrp="1"/>
          </p:cNvSpPr>
          <p:nvPr>
            <p:ph type="body" idx="1"/>
          </p:nvPr>
        </p:nvSpPr>
        <p:spPr/>
        <p:txBody>
          <a:bodyPr/>
          <a:lstStyle/>
          <a:p>
            <a:r>
              <a:rPr lang="en-CA" b="0" dirty="0"/>
              <a:t>There</a:t>
            </a:r>
            <a:r>
              <a:rPr lang="en-CA" b="0" baseline="0" dirty="0"/>
              <a:t> are a number of fractions resources available for your use in the classroom and as professional learning tools. You can access the Fractions Learning Pathways here &lt;click&gt;. This outlines the concepts that students build as they progress in their fractions learning and includes tasks for use in classrooms.</a:t>
            </a:r>
          </a:p>
          <a:p>
            <a:r>
              <a:rPr lang="en-CA" b="0" baseline="0" dirty="0"/>
              <a:t>You can download the Paying Attention to Fractions document and the four support pieces (which also include tasks for use in the classroom). There is also an Adobe Presenter &lt;click&gt; that provides an overview of the document and unpacks sections for further learning.</a:t>
            </a:r>
          </a:p>
          <a:p>
            <a:r>
              <a:rPr lang="en-CA" b="0" baseline="0" dirty="0"/>
              <a:t>There are also two literature reviews (one on the foundations and one on multiplication and division of fractions) as well as document briefs &lt;click&gt; of key topics for improving teaching and learning of fractions.</a:t>
            </a:r>
            <a:endParaRPr lang="en-CA" b="0" dirty="0"/>
          </a:p>
        </p:txBody>
      </p:sp>
      <p:sp>
        <p:nvSpPr>
          <p:cNvPr id="4" name="Slide Number Placeholder 3"/>
          <p:cNvSpPr>
            <a:spLocks noGrp="1"/>
          </p:cNvSpPr>
          <p:nvPr>
            <p:ph type="sldNum" sz="quarter" idx="10"/>
          </p:nvPr>
        </p:nvSpPr>
        <p:spPr/>
        <p:txBody>
          <a:bodyPr/>
          <a:lstStyle/>
          <a:p>
            <a:fld id="{9E60FD18-E77C-411B-84D3-905F42214942}" type="slidenum">
              <a:rPr lang="en-CA" smtClean="0"/>
              <a:t>35</a:t>
            </a:fld>
            <a:endParaRPr lang="en-CA"/>
          </a:p>
        </p:txBody>
      </p:sp>
    </p:spTree>
    <p:extLst>
      <p:ext uri="{BB962C8B-B14F-4D97-AF65-F5344CB8AC3E}">
        <p14:creationId xmlns:p14="http://schemas.microsoft.com/office/powerpoint/2010/main" val="3202014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6900"/>
          </a:xfrm>
        </p:spPr>
      </p:sp>
      <p:sp>
        <p:nvSpPr>
          <p:cNvPr id="3" name="Notes Placeholder 2"/>
          <p:cNvSpPr>
            <a:spLocks noGrp="1"/>
          </p:cNvSpPr>
          <p:nvPr>
            <p:ph type="body" idx="1"/>
          </p:nvPr>
        </p:nvSpPr>
        <p:spPr/>
        <p:txBody>
          <a:bodyPr/>
          <a:lstStyle/>
          <a:p>
            <a:r>
              <a:rPr lang="en-CA" b="0" dirty="0"/>
              <a:t>This is the Fractions Learning Pathways,</a:t>
            </a:r>
            <a:r>
              <a:rPr lang="en-CA" b="0" baseline="0" dirty="0"/>
              <a:t> which is an on-line, interactive resource.  You can see that there are three clusters – unit fractions, comparing fractions and operations: addition and subtraction. Each cluster is comprised of cells which identify the knowledge and skills that research has demonstrated are required for successful fractions understanding. Clicking on a cell brings you to a landing page, which has a brief summary of the research on the left and links to tasks on the right.  Clicking on a task allows you to access the task template (written by teachers involved in the research) which includes all task templates, an implementation video/photo (sometimes), student thinking samples and related research links. The Fractions Shapes Sets is located in Unit F.</a:t>
            </a:r>
            <a:r>
              <a:rPr lang="en-CA" b="0" dirty="0"/>
              <a:t> &lt;&lt;The</a:t>
            </a:r>
            <a:r>
              <a:rPr lang="en-CA" b="0" baseline="0" dirty="0"/>
              <a:t> sticky note activity is found in the digital paper resource section at fractionsteaching.ca : Pre-Pathway Fractions Research (Introduction to Representing Fractions)&gt;&gt;. </a:t>
            </a:r>
          </a:p>
          <a:p>
            <a:r>
              <a:rPr lang="en-CA" b="0" baseline="0" dirty="0"/>
              <a:t>The research team is currently working on two more clusters on multiplication and division. Subscribe to an RSS feed on edugains.ca to ensure that you know when more information is added, including tasks currently in review.</a:t>
            </a:r>
            <a:endParaRPr lang="en-CA" b="0" dirty="0"/>
          </a:p>
        </p:txBody>
      </p:sp>
      <p:sp>
        <p:nvSpPr>
          <p:cNvPr id="4" name="Slide Number Placeholder 3"/>
          <p:cNvSpPr>
            <a:spLocks noGrp="1"/>
          </p:cNvSpPr>
          <p:nvPr>
            <p:ph type="sldNum" sz="quarter" idx="10"/>
          </p:nvPr>
        </p:nvSpPr>
        <p:spPr/>
        <p:txBody>
          <a:bodyPr/>
          <a:lstStyle/>
          <a:p>
            <a:fld id="{9E60FD18-E77C-411B-84D3-905F42214942}" type="slidenum">
              <a:rPr lang="en-CA" smtClean="0"/>
              <a:t>36</a:t>
            </a:fld>
            <a:endParaRPr lang="en-CA"/>
          </a:p>
        </p:txBody>
      </p:sp>
    </p:spTree>
    <p:extLst>
      <p:ext uri="{BB962C8B-B14F-4D97-AF65-F5344CB8AC3E}">
        <p14:creationId xmlns:p14="http://schemas.microsoft.com/office/powerpoint/2010/main" val="994064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3302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3" name="Shape 53"/>
          <p:cNvSpPr txBox="1">
            <a:spLocks noGrp="1"/>
          </p:cNvSpPr>
          <p:nvPr>
            <p:ph type="body" idx="1"/>
          </p:nvPr>
        </p:nvSpPr>
        <p:spPr>
          <a:xfrm>
            <a:off x="685802" y="4415791"/>
            <a:ext cx="5486399" cy="418337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CA" sz="1200" b="0" i="0" u="none" strike="noStrike" cap="none" dirty="0">
                <a:solidFill>
                  <a:schemeClr val="dk1"/>
                </a:solidFill>
                <a:latin typeface="Calibri"/>
                <a:ea typeface="Calibri"/>
                <a:cs typeface="Calibri"/>
                <a:sym typeface="Calibri"/>
              </a:rPr>
              <a:t>These are the norms</a:t>
            </a:r>
            <a:r>
              <a:rPr lang="en-CA" sz="1200" b="0" i="0" u="none" strike="noStrike" cap="none" baseline="0" dirty="0">
                <a:solidFill>
                  <a:schemeClr val="dk1"/>
                </a:solidFill>
                <a:latin typeface="Calibri"/>
                <a:ea typeface="Calibri"/>
                <a:cs typeface="Calibri"/>
                <a:sym typeface="Calibri"/>
              </a:rPr>
              <a:t> for today’s session.</a:t>
            </a:r>
            <a:endParaRPr sz="1200" b="0" i="0" u="none" strike="noStrike" cap="none" dirty="0">
              <a:solidFill>
                <a:schemeClr val="dk1"/>
              </a:solidFill>
              <a:latin typeface="Calibri"/>
              <a:ea typeface="Calibri"/>
              <a:cs typeface="Calibri"/>
              <a:sym typeface="Calibri"/>
            </a:endParaRPr>
          </a:p>
        </p:txBody>
      </p:sp>
      <p:sp>
        <p:nvSpPr>
          <p:cNvPr id="54" name="Shape 54"/>
          <p:cNvSpPr txBox="1">
            <a:spLocks noGrp="1"/>
          </p:cNvSpPr>
          <p:nvPr>
            <p:ph type="sldNum" idx="12"/>
          </p:nvPr>
        </p:nvSpPr>
        <p:spPr>
          <a:xfrm>
            <a:off x="3884614" y="8829968"/>
            <a:ext cx="2971799" cy="464819"/>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CA" sz="1200" b="0" i="0" u="none" strike="noStrike" cap="none">
                <a:solidFill>
                  <a:schemeClr val="dk1"/>
                </a:solidFill>
                <a:latin typeface="Calibri"/>
                <a:ea typeface="Calibri"/>
                <a:cs typeface="Calibri"/>
                <a:sym typeface="Calibri"/>
              </a:rPr>
              <a:pPr marL="0" marR="0" lvl="0" indent="0" algn="r" rtl="0">
                <a:spcBef>
                  <a:spcPts val="0"/>
                </a:spcBef>
                <a:buSzPct val="25000"/>
                <a:buNone/>
              </a:pPr>
              <a:t>4</a:t>
            </a:fld>
            <a:endParaRPr lang="en-CA"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dirty="0"/>
              <a:t>This</a:t>
            </a:r>
            <a:r>
              <a:rPr lang="en-CA" b="0" baseline="0" dirty="0"/>
              <a:t> is what we will be doing in this session. Notice that we have identified the intended audience for the tasks.  The tasks designated as Educator are not intended to be used with students. </a:t>
            </a:r>
            <a:endParaRPr lang="en-CA" b="0" dirty="0"/>
          </a:p>
        </p:txBody>
      </p:sp>
      <p:sp>
        <p:nvSpPr>
          <p:cNvPr id="4" name="Slide Number Placeholder 3"/>
          <p:cNvSpPr>
            <a:spLocks noGrp="1"/>
          </p:cNvSpPr>
          <p:nvPr>
            <p:ph type="sldNum" sz="quarter" idx="10"/>
          </p:nvPr>
        </p:nvSpPr>
        <p:spPr/>
        <p:txBody>
          <a:bodyPr/>
          <a:lstStyle/>
          <a:p>
            <a:fld id="{33D24C38-4D8C-462A-8623-0A678AA128AD}" type="slidenum">
              <a:rPr lang="en-CA" smtClean="0"/>
              <a:pPr/>
              <a:t>5</a:t>
            </a:fld>
            <a:endParaRPr lang="en-CA"/>
          </a:p>
        </p:txBody>
      </p:sp>
    </p:spTree>
    <p:extLst>
      <p:ext uri="{BB962C8B-B14F-4D97-AF65-F5344CB8AC3E}">
        <p14:creationId xmlns:p14="http://schemas.microsoft.com/office/powerpoint/2010/main" val="238024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I</a:t>
            </a:r>
            <a:r>
              <a:rPr lang="en-CA" baseline="0" dirty="0"/>
              <a:t> would like you</a:t>
            </a:r>
            <a:r>
              <a:rPr lang="en-CA" dirty="0"/>
              <a:t> to think of a fraction</a:t>
            </a:r>
            <a:r>
              <a:rPr lang="en-CA" baseline="0" dirty="0"/>
              <a:t> and then </a:t>
            </a:r>
            <a:r>
              <a:rPr lang="en-CA" dirty="0"/>
              <a:t>write </a:t>
            </a:r>
            <a:r>
              <a:rPr lang="en-CA" baseline="0" dirty="0"/>
              <a:t>representations for that fraction on sticky notes (a few minutes). Please ensure that each representation is on a different sticky note. </a:t>
            </a:r>
            <a:endParaRPr lang="en-CA" dirty="0"/>
          </a:p>
          <a:p>
            <a:r>
              <a:rPr lang="en-CA" dirty="0"/>
              <a:t>&lt;&lt;about 25 minutes for slides 6 and 7&gt;&gt;</a:t>
            </a:r>
          </a:p>
        </p:txBody>
      </p:sp>
      <p:sp>
        <p:nvSpPr>
          <p:cNvPr id="4" name="Slide Number Placeholder 3"/>
          <p:cNvSpPr>
            <a:spLocks noGrp="1"/>
          </p:cNvSpPr>
          <p:nvPr>
            <p:ph type="sldNum" sz="quarter" idx="10"/>
          </p:nvPr>
        </p:nvSpPr>
        <p:spPr/>
        <p:txBody>
          <a:bodyPr/>
          <a:lstStyle/>
          <a:p>
            <a:fld id="{79288826-5448-074A-9F48-C610FEB9D9D2}" type="slidenum">
              <a:rPr lang="en-US" smtClean="0"/>
              <a:pPr/>
              <a:t>6</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&lt;&lt;Chart headings&gt;&gt;</a:t>
            </a:r>
          </a:p>
          <a:p>
            <a:r>
              <a:rPr lang="en-CA" dirty="0"/>
              <a:t>We have placed six charts around the room with the following titles:</a:t>
            </a:r>
            <a:r>
              <a:rPr lang="en-CA" baseline="0" dirty="0"/>
              <a:t> number/linear measure, part-whole, part-part, quotient, operator and unsure. S</a:t>
            </a:r>
            <a:r>
              <a:rPr lang="en-CA" dirty="0"/>
              <a:t>ort your representations by the types of fractions in the list. Place your sticky</a:t>
            </a:r>
            <a:r>
              <a:rPr lang="en-CA" baseline="0" dirty="0"/>
              <a:t> notes </a:t>
            </a:r>
            <a:r>
              <a:rPr lang="en-CA" dirty="0"/>
              <a:t>on the appropriate</a:t>
            </a:r>
            <a:r>
              <a:rPr lang="en-CA" baseline="0" dirty="0"/>
              <a:t> </a:t>
            </a:r>
            <a:r>
              <a:rPr lang="en-CA" dirty="0"/>
              <a:t>chart.</a:t>
            </a:r>
            <a:r>
              <a:rPr lang="en-CA" baseline="0" dirty="0"/>
              <a:t> We are going to discuss and sort again later so make your best guess if you are uncertain.</a:t>
            </a:r>
            <a:r>
              <a:rPr lang="en-CA" dirty="0"/>
              <a:t> Once all the sticky notes have been placed, </a:t>
            </a:r>
            <a:r>
              <a:rPr lang="en-CA" baseline="0" dirty="0"/>
              <a:t>walk around the room to look at the charts before returning to your seat. </a:t>
            </a:r>
          </a:p>
          <a:p>
            <a:endParaRPr lang="en-CA" dirty="0"/>
          </a:p>
          <a:p>
            <a:endParaRPr lang="en-CA" dirty="0"/>
          </a:p>
        </p:txBody>
      </p:sp>
      <p:sp>
        <p:nvSpPr>
          <p:cNvPr id="4" name="Slide Number Placeholder 3"/>
          <p:cNvSpPr>
            <a:spLocks noGrp="1"/>
          </p:cNvSpPr>
          <p:nvPr>
            <p:ph type="sldNum" sz="quarter" idx="10"/>
          </p:nvPr>
        </p:nvSpPr>
        <p:spPr/>
        <p:txBody>
          <a:bodyPr/>
          <a:lstStyle/>
          <a:p>
            <a:fld id="{7B4A2781-24F6-4904-BF26-7EEB4DE3DBB6}" type="slidenum">
              <a:rPr lang="en-CA" smtClean="0"/>
              <a:t>7</a:t>
            </a:fld>
            <a:endParaRPr lang="en-CA"/>
          </a:p>
        </p:txBody>
      </p:sp>
    </p:spTree>
    <p:extLst>
      <p:ext uri="{BB962C8B-B14F-4D97-AF65-F5344CB8AC3E}">
        <p14:creationId xmlns:p14="http://schemas.microsoft.com/office/powerpoint/2010/main" val="231445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Ask participants: What kind of fraction did you use? </a:t>
            </a:r>
          </a:p>
          <a:p>
            <a:r>
              <a:rPr lang="en-CA" dirty="0"/>
              <a:t>&lt;&lt;Name the types one at a time and record the trend use for each type (a lot,</a:t>
            </a:r>
            <a:r>
              <a:rPr lang="en-CA" baseline="0" dirty="0"/>
              <a:t> some, a few, hardly any). In summary, you will likely notice an overuse of proper fractions which you should point out to participants we will speak more about this later.  If this does not turn out to be the case you can tell participants that many of them have used a type of fraction that is underused in North America.&gt;&gt;</a:t>
            </a:r>
            <a:endParaRPr lang="en-CA" dirty="0"/>
          </a:p>
        </p:txBody>
      </p:sp>
      <p:sp>
        <p:nvSpPr>
          <p:cNvPr id="4" name="Slide Number Placeholder 3"/>
          <p:cNvSpPr>
            <a:spLocks noGrp="1"/>
          </p:cNvSpPr>
          <p:nvPr>
            <p:ph type="sldNum" sz="quarter" idx="10"/>
          </p:nvPr>
        </p:nvSpPr>
        <p:spPr/>
        <p:txBody>
          <a:bodyPr/>
          <a:lstStyle/>
          <a:p>
            <a:fld id="{7B4A2781-24F6-4904-BF26-7EEB4DE3DBB6}" type="slidenum">
              <a:rPr lang="en-CA" smtClean="0"/>
              <a:t>8</a:t>
            </a:fld>
            <a:endParaRPr lang="en-CA"/>
          </a:p>
        </p:txBody>
      </p:sp>
    </p:spTree>
    <p:extLst>
      <p:ext uri="{BB962C8B-B14F-4D97-AF65-F5344CB8AC3E}">
        <p14:creationId xmlns:p14="http://schemas.microsoft.com/office/powerpoint/2010/main" val="4157183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Ask participants: What representations did you use? </a:t>
            </a:r>
          </a:p>
          <a:p>
            <a:r>
              <a:rPr lang="en-CA" dirty="0"/>
              <a:t>&lt;&lt;Name the types one at a time and record the trend use for each type as indicated (a lot,</a:t>
            </a:r>
            <a:r>
              <a:rPr lang="en-CA" baseline="0" dirty="0"/>
              <a:t> some, a few, hardly any) They need to raise their hands for every type they used. In summary, you will likely notice a significant use of circles especially in the elementary panel, and little use of volumes and number lines.  If this does not turn out to be the case you can tell participants once again that volume and number lines are generally underused in North America, but this group has used these representations in higher numbers than expected.&gt;&gt;</a:t>
            </a:r>
            <a:endParaRPr lang="en-CA" dirty="0"/>
          </a:p>
        </p:txBody>
      </p:sp>
      <p:sp>
        <p:nvSpPr>
          <p:cNvPr id="4" name="Slide Number Placeholder 3"/>
          <p:cNvSpPr>
            <a:spLocks noGrp="1"/>
          </p:cNvSpPr>
          <p:nvPr>
            <p:ph type="sldNum" sz="quarter" idx="10"/>
          </p:nvPr>
        </p:nvSpPr>
        <p:spPr/>
        <p:txBody>
          <a:bodyPr/>
          <a:lstStyle/>
          <a:p>
            <a:fld id="{7B4A2781-24F6-4904-BF26-7EEB4DE3DBB6}" type="slidenum">
              <a:rPr lang="en-CA" smtClean="0"/>
              <a:t>9</a:t>
            </a:fld>
            <a:endParaRPr lang="en-CA"/>
          </a:p>
        </p:txBody>
      </p:sp>
    </p:spTree>
    <p:extLst>
      <p:ext uri="{BB962C8B-B14F-4D97-AF65-F5344CB8AC3E}">
        <p14:creationId xmlns:p14="http://schemas.microsoft.com/office/powerpoint/2010/main" val="41571834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gradFill flip="none" rotWithShape="1">
            <a:gsLst>
              <a:gs pos="0">
                <a:schemeClr val="tx1"/>
              </a:gs>
              <a:gs pos="44000">
                <a:schemeClr val="accent5">
                  <a:lumMod val="50000"/>
                </a:schemeClr>
              </a:gs>
              <a:gs pos="100000">
                <a:srgbClr val="00B0F0"/>
              </a:gs>
            </a:gsLst>
            <a:path path="circle">
              <a:fillToRect l="100000" t="100000"/>
            </a:path>
            <a:tileRect r="-100000" b="-100000"/>
          </a:gra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endParaRPr lang="en-CA"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CA" dirty="0"/>
          </a:p>
        </p:txBody>
      </p:sp>
      <p:sp>
        <p:nvSpPr>
          <p:cNvPr id="4" name="Date Placeholder 3"/>
          <p:cNvSpPr>
            <a:spLocks noGrp="1"/>
          </p:cNvSpPr>
          <p:nvPr>
            <p:ph type="dt" sz="half" idx="10"/>
          </p:nvPr>
        </p:nvSpPr>
        <p:spPr/>
        <p:txBody>
          <a:bodyPr/>
          <a:lstStyle/>
          <a:p>
            <a:fld id="{26EA52CE-53F2-44E1-BE53-080D5A98D0D8}" type="datetime1">
              <a:rPr lang="en-CA" smtClean="0"/>
              <a:t>03/13/2017</a:t>
            </a:fld>
            <a:endParaRPr lang="en-CA"/>
          </a:p>
        </p:txBody>
      </p:sp>
      <p:sp>
        <p:nvSpPr>
          <p:cNvPr id="5" name="Footer Placeholder 4"/>
          <p:cNvSpPr>
            <a:spLocks noGrp="1"/>
          </p:cNvSpPr>
          <p:nvPr>
            <p:ph type="ftr" sz="quarter" idx="11"/>
          </p:nvPr>
        </p:nvSpPr>
        <p:spPr/>
        <p:txBody>
          <a:bodyPr/>
          <a:lstStyle>
            <a:lvl1pPr>
              <a:defRPr>
                <a:solidFill>
                  <a:schemeClr val="bg1"/>
                </a:solidFill>
              </a:defRPr>
            </a:lvl1pPr>
          </a:lstStyle>
          <a:p>
            <a:r>
              <a:rPr lang="en-CA" dirty="0"/>
              <a:t>Curriculum and Assessment Policy Branch, 2016</a:t>
            </a:r>
          </a:p>
        </p:txBody>
      </p:sp>
      <p:sp>
        <p:nvSpPr>
          <p:cNvPr id="6" name="Slide Number Placeholder 5"/>
          <p:cNvSpPr>
            <a:spLocks noGrp="1"/>
          </p:cNvSpPr>
          <p:nvPr>
            <p:ph type="sldNum" sz="quarter" idx="12"/>
          </p:nvPr>
        </p:nvSpPr>
        <p:spPr/>
        <p:txBody>
          <a:bodyPr/>
          <a:lstStyle/>
          <a:p>
            <a:fld id="{74C22EB6-A0B0-4F6F-9143-A21C47EC15A9}" type="slidenum">
              <a:rPr lang="en-CA" smtClean="0"/>
              <a:t>‹#›</a:t>
            </a:fld>
            <a:endParaRPr lang="en-CA"/>
          </a:p>
        </p:txBody>
      </p:sp>
      <p:pic>
        <p:nvPicPr>
          <p:cNvPr id="9" name="Picture 8"/>
          <p:cNvPicPr>
            <a:picLocks noChangeAspect="1"/>
          </p:cNvPicPr>
          <p:nvPr userDrawn="1"/>
        </p:nvPicPr>
        <p:blipFill>
          <a:blip r:embed="rId2"/>
          <a:stretch>
            <a:fillRect/>
          </a:stretch>
        </p:blipFill>
        <p:spPr>
          <a:xfrm>
            <a:off x="10606087" y="6341400"/>
            <a:ext cx="1495425" cy="457200"/>
          </a:xfrm>
          <a:prstGeom prst="rect">
            <a:avLst/>
          </a:prstGeom>
        </p:spPr>
      </p:pic>
    </p:spTree>
    <p:extLst>
      <p:ext uri="{BB962C8B-B14F-4D97-AF65-F5344CB8AC3E}">
        <p14:creationId xmlns:p14="http://schemas.microsoft.com/office/powerpoint/2010/main" val="1934535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Information Layout Slide with Table">
    <p:spTree>
      <p:nvGrpSpPr>
        <p:cNvPr id="1" name=""/>
        <p:cNvGrpSpPr/>
        <p:nvPr/>
      </p:nvGrpSpPr>
      <p:grpSpPr>
        <a:xfrm>
          <a:off x="0" y="0"/>
          <a:ext cx="0" cy="0"/>
          <a:chOff x="0" y="0"/>
          <a:chExt cx="0" cy="0"/>
        </a:xfrm>
      </p:grpSpPr>
      <p:sp>
        <p:nvSpPr>
          <p:cNvPr id="26" name="Rectangle 5"/>
          <p:cNvSpPr>
            <a:spLocks noChangeArrowheads="1"/>
          </p:cNvSpPr>
          <p:nvPr userDrawn="1"/>
        </p:nvSpPr>
        <p:spPr bwMode="auto">
          <a:xfrm>
            <a:off x="0" y="109729"/>
            <a:ext cx="7213600" cy="5748211"/>
          </a:xfrm>
          <a:prstGeom prst="rect">
            <a:avLst/>
          </a:prstGeom>
          <a:solidFill>
            <a:srgbClr val="3FAEE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 name="Text Placeholder 289"/>
          <p:cNvSpPr>
            <a:spLocks noGrp="1"/>
          </p:cNvSpPr>
          <p:nvPr>
            <p:ph type="body" sz="quarter" idx="15"/>
          </p:nvPr>
        </p:nvSpPr>
        <p:spPr>
          <a:xfrm>
            <a:off x="203201" y="228600"/>
            <a:ext cx="6769100" cy="381000"/>
          </a:xfrm>
          <a:prstGeom prst="rect">
            <a:avLst/>
          </a:prstGeom>
        </p:spPr>
        <p:txBody>
          <a:bodyPr/>
          <a:lstStyle>
            <a:lvl1pPr marL="0" indent="0" algn="l">
              <a:buNone/>
              <a:tabLst>
                <a:tab pos="854075" algn="l"/>
              </a:tabLst>
              <a:defRPr sz="2500" b="1">
                <a:solidFill>
                  <a:schemeClr val="bg1"/>
                </a:solidFill>
                <a:latin typeface="Courier New" pitchFamily="49" charset="0"/>
                <a:cs typeface="Courier New" pitchFamily="49" charset="0"/>
              </a:defRPr>
            </a:lvl1pPr>
          </a:lstStyle>
          <a:p>
            <a:pPr lvl="0"/>
            <a:r>
              <a:rPr lang="en-US"/>
              <a:t>Click to edit Master text styles</a:t>
            </a:r>
          </a:p>
        </p:txBody>
      </p:sp>
      <p:sp>
        <p:nvSpPr>
          <p:cNvPr id="1028" name="Rectangle 4"/>
          <p:cNvSpPr>
            <a:spLocks noChangeArrowheads="1"/>
          </p:cNvSpPr>
          <p:nvPr userDrawn="1"/>
        </p:nvSpPr>
        <p:spPr bwMode="auto">
          <a:xfrm>
            <a:off x="7424928" y="1042416"/>
            <a:ext cx="4767072" cy="4824984"/>
          </a:xfrm>
          <a:prstGeom prst="rect">
            <a:avLst/>
          </a:prstGeom>
          <a:solidFill>
            <a:srgbClr val="36363E"/>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Text Placeholder 13"/>
          <p:cNvSpPr>
            <a:spLocks noGrp="1"/>
          </p:cNvSpPr>
          <p:nvPr>
            <p:ph type="body" sz="quarter" idx="18"/>
          </p:nvPr>
        </p:nvSpPr>
        <p:spPr>
          <a:xfrm>
            <a:off x="7518401" y="3723131"/>
            <a:ext cx="4356100" cy="304800"/>
          </a:xfrm>
          <a:prstGeom prst="rect">
            <a:avLst/>
          </a:prstGeom>
        </p:spPr>
        <p:txBody>
          <a:bodyPr/>
          <a:lstStyle>
            <a:lvl1pPr marL="0" indent="0">
              <a:buNone/>
              <a:defRPr sz="1400" b="1">
                <a:solidFill>
                  <a:schemeClr val="bg2"/>
                </a:solidFill>
                <a:latin typeface="Courier New" pitchFamily="49" charset="0"/>
                <a:cs typeface="Courier New" pitchFamily="49" charset="0"/>
              </a:defRPr>
            </a:lvl1pPr>
            <a:lvl2pPr marL="0" indent="0">
              <a:buNone/>
              <a:defRPr sz="1400" b="1">
                <a:solidFill>
                  <a:schemeClr val="bg2"/>
                </a:solidFill>
                <a:latin typeface="Courier New" pitchFamily="49" charset="0"/>
                <a:cs typeface="Courier New" pitchFamily="49" charset="0"/>
              </a:defRPr>
            </a:lvl2pPr>
          </a:lstStyle>
          <a:p>
            <a:pPr lvl="0"/>
            <a:r>
              <a:rPr lang="en-US"/>
              <a:t>Click to edit Master text styles</a:t>
            </a:r>
          </a:p>
        </p:txBody>
      </p:sp>
      <p:sp>
        <p:nvSpPr>
          <p:cNvPr id="16" name="Text Placeholder 13"/>
          <p:cNvSpPr>
            <a:spLocks noGrp="1"/>
          </p:cNvSpPr>
          <p:nvPr>
            <p:ph type="body" sz="quarter" idx="19"/>
          </p:nvPr>
        </p:nvSpPr>
        <p:spPr>
          <a:xfrm>
            <a:off x="7607303" y="4000500"/>
            <a:ext cx="4381499" cy="1790700"/>
          </a:xfrm>
          <a:prstGeom prst="rect">
            <a:avLst/>
          </a:prstGeom>
        </p:spPr>
        <p:txBody>
          <a:bodyPr/>
          <a:lstStyle>
            <a:lvl1pPr marL="0" indent="0">
              <a:lnSpc>
                <a:spcPct val="150000"/>
              </a:lnSpc>
              <a:spcBef>
                <a:spcPts val="0"/>
              </a:spcBef>
              <a:buNone/>
              <a:defRPr sz="1200">
                <a:solidFill>
                  <a:schemeClr val="bg2"/>
                </a:solidFill>
                <a:latin typeface="Arial" pitchFamily="34" charset="0"/>
                <a:cs typeface="Arial" pitchFamily="34" charset="0"/>
              </a:defRPr>
            </a:lvl1pPr>
            <a:lvl2pPr marL="0" indent="0">
              <a:lnSpc>
                <a:spcPct val="150000"/>
              </a:lnSpc>
              <a:spcBef>
                <a:spcPts val="0"/>
              </a:spcBef>
              <a:buNone/>
              <a:defRPr sz="1200">
                <a:solidFill>
                  <a:schemeClr val="bg2"/>
                </a:solidFill>
                <a:latin typeface="Arial" pitchFamily="34" charset="0"/>
                <a:cs typeface="Arial" pitchFamily="34" charset="0"/>
              </a:defRPr>
            </a:lvl2pPr>
          </a:lstStyle>
          <a:p>
            <a:pPr lvl="0"/>
            <a:r>
              <a:rPr lang="en-US"/>
              <a:t>Click to edit Master text styles</a:t>
            </a:r>
          </a:p>
          <a:p>
            <a:pPr lvl="1"/>
            <a:r>
              <a:rPr lang="en-US"/>
              <a:t>Second level</a:t>
            </a:r>
          </a:p>
        </p:txBody>
      </p:sp>
      <p:sp>
        <p:nvSpPr>
          <p:cNvPr id="18" name="Text Placeholder 13"/>
          <p:cNvSpPr>
            <a:spLocks noGrp="1"/>
          </p:cNvSpPr>
          <p:nvPr>
            <p:ph type="body" sz="quarter" idx="20"/>
          </p:nvPr>
        </p:nvSpPr>
        <p:spPr>
          <a:xfrm>
            <a:off x="203200" y="3810000"/>
            <a:ext cx="6807201" cy="228600"/>
          </a:xfrm>
          <a:prstGeom prst="rect">
            <a:avLst/>
          </a:prstGeom>
        </p:spPr>
        <p:txBody>
          <a:bodyPr/>
          <a:lstStyle>
            <a:lvl1pPr marL="0" indent="0">
              <a:buNone/>
              <a:defRPr sz="1400" b="1">
                <a:solidFill>
                  <a:schemeClr val="bg2"/>
                </a:solidFill>
                <a:latin typeface="Courier New" pitchFamily="49" charset="0"/>
                <a:cs typeface="Courier New" pitchFamily="49" charset="0"/>
              </a:defRPr>
            </a:lvl1pPr>
            <a:lvl2pPr marL="0" indent="0">
              <a:buNone/>
              <a:defRPr sz="1400" b="1">
                <a:solidFill>
                  <a:schemeClr val="bg2"/>
                </a:solidFill>
                <a:latin typeface="Courier New" pitchFamily="49" charset="0"/>
                <a:cs typeface="Courier New" pitchFamily="49" charset="0"/>
              </a:defRPr>
            </a:lvl2pPr>
          </a:lstStyle>
          <a:p>
            <a:pPr lvl="0"/>
            <a:r>
              <a:rPr lang="en-US"/>
              <a:t>Click to edit Master text styles</a:t>
            </a:r>
          </a:p>
          <a:p>
            <a:pPr lvl="1"/>
            <a:r>
              <a:rPr lang="en-US"/>
              <a:t>Second level</a:t>
            </a:r>
          </a:p>
        </p:txBody>
      </p:sp>
      <p:sp>
        <p:nvSpPr>
          <p:cNvPr id="19" name="Text Placeholder 13"/>
          <p:cNvSpPr>
            <a:spLocks noGrp="1"/>
          </p:cNvSpPr>
          <p:nvPr>
            <p:ph type="body" sz="quarter" idx="21"/>
          </p:nvPr>
        </p:nvSpPr>
        <p:spPr>
          <a:xfrm>
            <a:off x="203200" y="4038599"/>
            <a:ext cx="6807200" cy="1676401"/>
          </a:xfrm>
          <a:prstGeom prst="rect">
            <a:avLst/>
          </a:prstGeom>
        </p:spPr>
        <p:txBody>
          <a:bodyPr/>
          <a:lstStyle>
            <a:lvl1pPr marL="0" indent="0">
              <a:lnSpc>
                <a:spcPct val="150000"/>
              </a:lnSpc>
              <a:spcBef>
                <a:spcPts val="0"/>
              </a:spcBef>
              <a:buNone/>
              <a:defRPr sz="1200">
                <a:solidFill>
                  <a:schemeClr val="bg2"/>
                </a:solidFill>
                <a:latin typeface="Arial" pitchFamily="34" charset="0"/>
                <a:cs typeface="Arial" pitchFamily="34" charset="0"/>
              </a:defRPr>
            </a:lvl1pPr>
            <a:lvl2pPr marL="0" indent="0">
              <a:lnSpc>
                <a:spcPct val="150000"/>
              </a:lnSpc>
              <a:spcBef>
                <a:spcPts val="0"/>
              </a:spcBef>
              <a:buNone/>
              <a:defRPr sz="1200">
                <a:solidFill>
                  <a:schemeClr val="bg2"/>
                </a:solidFill>
                <a:latin typeface="Arial" pitchFamily="34" charset="0"/>
                <a:cs typeface="Arial" pitchFamily="34" charset="0"/>
              </a:defRPr>
            </a:lvl2pPr>
          </a:lstStyle>
          <a:p>
            <a:pPr lvl="0"/>
            <a:r>
              <a:rPr lang="en-US"/>
              <a:t>Click to edit Master text styles</a:t>
            </a:r>
          </a:p>
          <a:p>
            <a:pPr lvl="1"/>
            <a:r>
              <a:rPr lang="en-US"/>
              <a:t>Second level</a:t>
            </a:r>
          </a:p>
        </p:txBody>
      </p:sp>
      <p:sp>
        <p:nvSpPr>
          <p:cNvPr id="27" name="Rectangle 4"/>
          <p:cNvSpPr>
            <a:spLocks noChangeArrowheads="1"/>
          </p:cNvSpPr>
          <p:nvPr userDrawn="1"/>
        </p:nvSpPr>
        <p:spPr bwMode="auto">
          <a:xfrm>
            <a:off x="7437121" y="112776"/>
            <a:ext cx="4743492" cy="829056"/>
          </a:xfrm>
          <a:prstGeom prst="rect">
            <a:avLst/>
          </a:prstGeom>
          <a:solidFill>
            <a:srgbClr val="BFE5E5"/>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 name="Picture Placeholder 18"/>
          <p:cNvSpPr>
            <a:spLocks noGrp="1"/>
          </p:cNvSpPr>
          <p:nvPr>
            <p:ph type="pic" sz="quarter" idx="12"/>
          </p:nvPr>
        </p:nvSpPr>
        <p:spPr>
          <a:xfrm>
            <a:off x="7620000" y="1188720"/>
            <a:ext cx="4413504" cy="2377440"/>
          </a:xfrm>
          <a:prstGeom prst="rect">
            <a:avLst/>
          </a:prstGeom>
        </p:spPr>
        <p:txBody>
          <a:bodyPr/>
          <a:lstStyle>
            <a:lvl1pPr>
              <a:buNone/>
              <a:defRPr/>
            </a:lvl1pPr>
          </a:lstStyle>
          <a:p>
            <a:r>
              <a:rPr lang="en-US"/>
              <a:t>Click icon to add picture</a:t>
            </a:r>
            <a:endParaRPr lang="en-US" dirty="0"/>
          </a:p>
        </p:txBody>
      </p:sp>
      <p:sp>
        <p:nvSpPr>
          <p:cNvPr id="3" name="Media Placeholder 2"/>
          <p:cNvSpPr>
            <a:spLocks noGrp="1"/>
          </p:cNvSpPr>
          <p:nvPr>
            <p:ph type="media" sz="quarter" idx="22" hasCustomPrompt="1"/>
          </p:nvPr>
        </p:nvSpPr>
        <p:spPr>
          <a:xfrm>
            <a:off x="203200" y="1143000"/>
            <a:ext cx="6807200" cy="2438400"/>
          </a:xfrm>
          <a:prstGeom prst="rect">
            <a:avLst/>
          </a:prstGeom>
        </p:spPr>
        <p:txBody>
          <a:bodyPr/>
          <a:lstStyle>
            <a:lvl1pPr marL="0" indent="0">
              <a:buNone/>
              <a:defRPr sz="2800" b="1" baseline="0">
                <a:solidFill>
                  <a:schemeClr val="bg1"/>
                </a:solidFill>
                <a:latin typeface="Courier New" pitchFamily="49" charset="0"/>
                <a:cs typeface="Courier New" pitchFamily="49" charset="0"/>
              </a:defRPr>
            </a:lvl1pPr>
          </a:lstStyle>
          <a:p>
            <a:r>
              <a:rPr lang="en-US" dirty="0"/>
              <a:t>Click the icon to add media</a:t>
            </a:r>
          </a:p>
        </p:txBody>
      </p:sp>
    </p:spTree>
    <p:extLst>
      <p:ext uri="{BB962C8B-B14F-4D97-AF65-F5344CB8AC3E}">
        <p14:creationId xmlns:p14="http://schemas.microsoft.com/office/powerpoint/2010/main" val="3677372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4-Up Portrait with Captions">
    <p:spTree>
      <p:nvGrpSpPr>
        <p:cNvPr id="1" name=""/>
        <p:cNvGrpSpPr/>
        <p:nvPr/>
      </p:nvGrpSpPr>
      <p:grpSpPr>
        <a:xfrm>
          <a:off x="0" y="0"/>
          <a:ext cx="0" cy="0"/>
          <a:chOff x="0" y="0"/>
          <a:chExt cx="0" cy="0"/>
        </a:xfrm>
      </p:grpSpPr>
      <p:sp>
        <p:nvSpPr>
          <p:cNvPr id="17" name="Picture Placeholder 16"/>
          <p:cNvSpPr>
            <a:spLocks noGrp="1"/>
          </p:cNvSpPr>
          <p:nvPr>
            <p:ph type="pic" sz="quarter" idx="14"/>
          </p:nvPr>
        </p:nvSpPr>
        <p:spPr>
          <a:xfrm>
            <a:off x="2489200" y="228600"/>
            <a:ext cx="3048000" cy="3124200"/>
          </a:xfrm>
          <a:prstGeom prst="rect">
            <a:avLst/>
          </a:prstGeom>
          <a:solidFill>
            <a:schemeClr val="bg1"/>
          </a:solidFill>
          <a:ln w="34925" cap="rnd" cmpd="sng" algn="ctr">
            <a:noFill/>
            <a:prstDash val="solid"/>
          </a:ln>
        </p:spPr>
        <p:style>
          <a:lnRef idx="3">
            <a:schemeClr val="lt1"/>
          </a:lnRef>
          <a:fillRef idx="1">
            <a:schemeClr val="accent3"/>
          </a:fillRef>
          <a:effectRef idx="1">
            <a:schemeClr val="accent3"/>
          </a:effectRef>
          <a:fontRef idx="minor">
            <a:schemeClr val="lt1"/>
          </a:fontRef>
        </p:style>
        <p:txBody>
          <a:bodyPr/>
          <a:lstStyle>
            <a:lvl1pPr marL="342900" indent="-342900" algn="ctr" rtl="0" latinLnBrk="0">
              <a:spcBef>
                <a:spcPct val="20000"/>
              </a:spcBef>
              <a:defRPr lang="en-US" sz="2000" dirty="0">
                <a:solidFill>
                  <a:schemeClr val="tx2"/>
                </a:solidFill>
                <a:latin typeface="+mn-lt"/>
                <a:ea typeface="+mn-ea"/>
                <a:cs typeface="+mn-cs"/>
              </a:defRPr>
            </a:lvl1pPr>
            <a:extLst/>
          </a:lstStyle>
          <a:p>
            <a:pPr marL="342900" indent="-342900" algn="ctr" rtl="0" latinLnBrk="0">
              <a:spcBef>
                <a:spcPct val="20000"/>
              </a:spcBef>
              <a:buFontTx/>
              <a:buNone/>
            </a:pPr>
            <a:r>
              <a:rPr lang="en-CA" sz="2000">
                <a:solidFill>
                  <a:schemeClr val="tx2"/>
                </a:solidFill>
                <a:latin typeface="+mn-lt"/>
                <a:ea typeface="+mn-ea"/>
                <a:cs typeface="+mn-cs"/>
              </a:rPr>
              <a:t>Drag picture to placeholder or click icon to add</a:t>
            </a:r>
            <a:endParaRPr lang="en-US" sz="2000" dirty="0">
              <a:solidFill>
                <a:schemeClr val="tx2"/>
              </a:solidFill>
              <a:latin typeface="+mn-lt"/>
              <a:ea typeface="+mn-ea"/>
              <a:cs typeface="+mn-cs"/>
            </a:endParaRPr>
          </a:p>
        </p:txBody>
      </p:sp>
      <p:sp>
        <p:nvSpPr>
          <p:cNvPr id="14" name="Picture Placeholder 13"/>
          <p:cNvSpPr>
            <a:spLocks noGrp="1"/>
          </p:cNvSpPr>
          <p:nvPr>
            <p:ph type="pic" sz="quarter" idx="26"/>
          </p:nvPr>
        </p:nvSpPr>
        <p:spPr>
          <a:xfrm>
            <a:off x="2489200" y="3505200"/>
            <a:ext cx="3046952" cy="3124200"/>
          </a:xfrm>
          <a:prstGeom prst="rect">
            <a:avLst/>
          </a:prstGeom>
          <a:solidFill>
            <a:schemeClr val="bg1"/>
          </a:solidFill>
          <a:ln w="34925" cap="rnd" cmpd="sng" algn="ctr">
            <a:noFill/>
            <a:prstDash val="solid"/>
          </a:ln>
        </p:spPr>
        <p:style>
          <a:lnRef idx="3">
            <a:schemeClr val="lt1"/>
          </a:lnRef>
          <a:fillRef idx="1">
            <a:schemeClr val="accent3"/>
          </a:fillRef>
          <a:effectRef idx="1">
            <a:schemeClr val="accent3"/>
          </a:effectRef>
          <a:fontRef idx="minor">
            <a:schemeClr val="lt1"/>
          </a:fontRef>
        </p:style>
        <p:txBody>
          <a:bodyPr/>
          <a:lstStyle>
            <a:lvl1pPr marL="342900" indent="-342900" algn="ctr" rtl="0" latinLnBrk="0">
              <a:spcBef>
                <a:spcPct val="20000"/>
              </a:spcBef>
              <a:defRPr lang="en-US" sz="2000" dirty="0">
                <a:solidFill>
                  <a:schemeClr val="tx2"/>
                </a:solidFill>
                <a:latin typeface="+mn-lt"/>
                <a:ea typeface="+mn-ea"/>
                <a:cs typeface="+mn-cs"/>
              </a:defRPr>
            </a:lvl1pPr>
            <a:extLst/>
          </a:lstStyle>
          <a:p>
            <a:pPr marL="342900" indent="-342900" algn="ctr" rtl="0" latinLnBrk="0">
              <a:spcBef>
                <a:spcPct val="20000"/>
              </a:spcBef>
              <a:buFontTx/>
              <a:buNone/>
            </a:pPr>
            <a:r>
              <a:rPr lang="en-CA" sz="2000">
                <a:solidFill>
                  <a:schemeClr val="tx2"/>
                </a:solidFill>
                <a:latin typeface="+mn-lt"/>
                <a:ea typeface="+mn-ea"/>
                <a:cs typeface="+mn-cs"/>
              </a:rPr>
              <a:t>Drag picture to placeholder or click icon to add</a:t>
            </a:r>
            <a:endParaRPr lang="en-US" sz="2000" dirty="0">
              <a:solidFill>
                <a:schemeClr val="tx2"/>
              </a:solidFill>
              <a:latin typeface="+mn-lt"/>
              <a:ea typeface="+mn-ea"/>
              <a:cs typeface="+mn-cs"/>
            </a:endParaRPr>
          </a:p>
        </p:txBody>
      </p:sp>
      <p:sp>
        <p:nvSpPr>
          <p:cNvPr id="8" name="Picture Placeholder 7"/>
          <p:cNvSpPr>
            <a:spLocks noGrp="1"/>
          </p:cNvSpPr>
          <p:nvPr>
            <p:ph type="pic" sz="quarter" idx="25"/>
          </p:nvPr>
        </p:nvSpPr>
        <p:spPr>
          <a:xfrm>
            <a:off x="5740400" y="228600"/>
            <a:ext cx="3048000" cy="3124200"/>
          </a:xfrm>
          <a:prstGeom prst="rect">
            <a:avLst/>
          </a:prstGeom>
          <a:solidFill>
            <a:schemeClr val="bg1"/>
          </a:solidFill>
          <a:ln w="34925" cap="rnd" cmpd="sng" algn="ctr">
            <a:noFill/>
            <a:prstDash val="solid"/>
          </a:ln>
        </p:spPr>
        <p:style>
          <a:lnRef idx="3">
            <a:schemeClr val="lt1"/>
          </a:lnRef>
          <a:fillRef idx="1">
            <a:schemeClr val="accent3"/>
          </a:fillRef>
          <a:effectRef idx="1">
            <a:schemeClr val="accent3"/>
          </a:effectRef>
          <a:fontRef idx="minor">
            <a:schemeClr val="lt1"/>
          </a:fontRef>
        </p:style>
        <p:txBody>
          <a:bodyPr/>
          <a:lstStyle>
            <a:lvl1pPr marL="342900" indent="-342900" algn="ctr" rtl="0" latinLnBrk="0">
              <a:spcBef>
                <a:spcPct val="20000"/>
              </a:spcBef>
              <a:defRPr lang="en-US" sz="2000" dirty="0">
                <a:solidFill>
                  <a:schemeClr val="tx2"/>
                </a:solidFill>
                <a:latin typeface="+mn-lt"/>
                <a:ea typeface="+mn-ea"/>
                <a:cs typeface="+mn-cs"/>
              </a:defRPr>
            </a:lvl1pPr>
            <a:extLst/>
          </a:lstStyle>
          <a:p>
            <a:pPr marL="342900" indent="-342900" algn="ctr" rtl="0" latinLnBrk="0">
              <a:spcBef>
                <a:spcPct val="20000"/>
              </a:spcBef>
              <a:buFontTx/>
              <a:buNone/>
            </a:pPr>
            <a:r>
              <a:rPr lang="en-CA" sz="2000">
                <a:solidFill>
                  <a:schemeClr val="tx2"/>
                </a:solidFill>
                <a:latin typeface="+mn-lt"/>
                <a:ea typeface="+mn-ea"/>
                <a:cs typeface="+mn-cs"/>
              </a:rPr>
              <a:t>Drag picture to placeholder or click icon to add</a:t>
            </a:r>
            <a:endParaRPr lang="en-US" sz="2000" dirty="0">
              <a:solidFill>
                <a:schemeClr val="tx2"/>
              </a:solidFill>
              <a:latin typeface="+mn-lt"/>
              <a:ea typeface="+mn-ea"/>
              <a:cs typeface="+mn-cs"/>
            </a:endParaRPr>
          </a:p>
        </p:txBody>
      </p:sp>
      <p:sp>
        <p:nvSpPr>
          <p:cNvPr id="19" name="Picture Placeholder 18"/>
          <p:cNvSpPr>
            <a:spLocks noGrp="1"/>
          </p:cNvSpPr>
          <p:nvPr>
            <p:ph type="pic" sz="quarter" idx="27"/>
          </p:nvPr>
        </p:nvSpPr>
        <p:spPr>
          <a:xfrm>
            <a:off x="5741448" y="3505200"/>
            <a:ext cx="3046952" cy="3124200"/>
          </a:xfrm>
          <a:prstGeom prst="rect">
            <a:avLst/>
          </a:prstGeom>
          <a:solidFill>
            <a:schemeClr val="bg1"/>
          </a:solidFill>
          <a:ln w="34925" cap="rnd" cmpd="sng" algn="ctr">
            <a:noFill/>
            <a:prstDash val="solid"/>
          </a:ln>
        </p:spPr>
        <p:style>
          <a:lnRef idx="3">
            <a:schemeClr val="lt1"/>
          </a:lnRef>
          <a:fillRef idx="1">
            <a:schemeClr val="accent3"/>
          </a:fillRef>
          <a:effectRef idx="1">
            <a:schemeClr val="accent3"/>
          </a:effectRef>
          <a:fontRef idx="minor">
            <a:schemeClr val="lt1"/>
          </a:fontRef>
        </p:style>
        <p:txBody>
          <a:bodyPr/>
          <a:lstStyle>
            <a:lvl1pPr marL="342900" indent="-342900" algn="ctr" rtl="0" latinLnBrk="0">
              <a:spcBef>
                <a:spcPct val="20000"/>
              </a:spcBef>
              <a:defRPr lang="en-US" sz="2000" dirty="0">
                <a:solidFill>
                  <a:schemeClr val="tx2"/>
                </a:solidFill>
                <a:latin typeface="+mn-lt"/>
                <a:ea typeface="+mn-ea"/>
                <a:cs typeface="+mn-cs"/>
              </a:defRPr>
            </a:lvl1pPr>
            <a:extLst/>
          </a:lstStyle>
          <a:p>
            <a:pPr marL="342900" indent="-342900" algn="ctr" rtl="0" latinLnBrk="0">
              <a:spcBef>
                <a:spcPct val="20000"/>
              </a:spcBef>
              <a:buFontTx/>
              <a:buNone/>
            </a:pPr>
            <a:r>
              <a:rPr lang="en-CA" sz="2000">
                <a:solidFill>
                  <a:schemeClr val="tx2"/>
                </a:solidFill>
                <a:latin typeface="+mn-lt"/>
                <a:ea typeface="+mn-ea"/>
                <a:cs typeface="+mn-cs"/>
              </a:rPr>
              <a:t>Drag picture to placeholder or click icon to add</a:t>
            </a:r>
            <a:endParaRPr lang="en-US" sz="2000" dirty="0">
              <a:solidFill>
                <a:schemeClr val="tx2"/>
              </a:solidFill>
              <a:latin typeface="+mn-lt"/>
              <a:ea typeface="+mn-ea"/>
              <a:cs typeface="+mn-cs"/>
            </a:endParaRPr>
          </a:p>
        </p:txBody>
      </p:sp>
      <p:sp>
        <p:nvSpPr>
          <p:cNvPr id="22" name="Text Placeholder 21"/>
          <p:cNvSpPr>
            <a:spLocks noGrp="1"/>
          </p:cNvSpPr>
          <p:nvPr>
            <p:ph type="body" sz="quarter" idx="16" hasCustomPrompt="1"/>
          </p:nvPr>
        </p:nvSpPr>
        <p:spPr>
          <a:xfrm>
            <a:off x="203200" y="228600"/>
            <a:ext cx="2235200" cy="2743200"/>
          </a:xfrm>
        </p:spPr>
        <p:txBody>
          <a:bodyPr anchor="t" anchorCtr="0"/>
          <a:lstStyle>
            <a:lvl1pPr marL="0" marR="0" indent="0" algn="r">
              <a:buFontTx/>
              <a:buNone/>
              <a:defRPr sz="1600" baseline="0"/>
            </a:lvl1pPr>
            <a:extLst/>
          </a:lstStyle>
          <a:p>
            <a:pPr lvl="0"/>
            <a:r>
              <a:rPr lang="en-US" dirty="0"/>
              <a:t>Click to add caption</a:t>
            </a:r>
          </a:p>
        </p:txBody>
      </p:sp>
      <p:sp>
        <p:nvSpPr>
          <p:cNvPr id="5" name="Text Placeholder 4"/>
          <p:cNvSpPr>
            <a:spLocks noGrp="1"/>
          </p:cNvSpPr>
          <p:nvPr>
            <p:ph type="body" sz="quarter" idx="29" hasCustomPrompt="1"/>
          </p:nvPr>
        </p:nvSpPr>
        <p:spPr>
          <a:xfrm>
            <a:off x="8839200" y="228600"/>
            <a:ext cx="2235200" cy="1905000"/>
          </a:xfrm>
        </p:spPr>
        <p:txBody>
          <a:bodyPr anchor="t" anchorCtr="0"/>
          <a:lstStyle>
            <a:lvl1pPr marL="0" marR="0" indent="0" algn="l">
              <a:buFontTx/>
              <a:buNone/>
              <a:defRPr sz="1600" baseline="0"/>
            </a:lvl1pPr>
            <a:extLst/>
          </a:lstStyle>
          <a:p>
            <a:pPr lvl="0"/>
            <a:r>
              <a:rPr lang="en-US" dirty="0"/>
              <a:t>Click to add caption</a:t>
            </a:r>
          </a:p>
        </p:txBody>
      </p:sp>
      <p:sp>
        <p:nvSpPr>
          <p:cNvPr id="20" name="Text Placeholder 19"/>
          <p:cNvSpPr>
            <a:spLocks noGrp="1"/>
          </p:cNvSpPr>
          <p:nvPr>
            <p:ph type="body" sz="quarter" idx="28" hasCustomPrompt="1"/>
          </p:nvPr>
        </p:nvSpPr>
        <p:spPr>
          <a:xfrm>
            <a:off x="203200" y="4724400"/>
            <a:ext cx="2235200" cy="1905000"/>
          </a:xfrm>
        </p:spPr>
        <p:txBody>
          <a:bodyPr anchor="b" anchorCtr="0"/>
          <a:lstStyle>
            <a:lvl1pPr marL="0" marR="0" indent="0" algn="r">
              <a:buFontTx/>
              <a:buNone/>
              <a:defRPr sz="1600" baseline="0"/>
            </a:lvl1pPr>
            <a:extLst/>
          </a:lstStyle>
          <a:p>
            <a:pPr lvl="0"/>
            <a:r>
              <a:rPr lang="en-US" dirty="0"/>
              <a:t>Click to add caption</a:t>
            </a:r>
          </a:p>
        </p:txBody>
      </p:sp>
      <p:sp>
        <p:nvSpPr>
          <p:cNvPr id="21" name="Text Placeholder 20"/>
          <p:cNvSpPr>
            <a:spLocks noGrp="1"/>
          </p:cNvSpPr>
          <p:nvPr>
            <p:ph type="body" sz="quarter" idx="30" hasCustomPrompt="1"/>
          </p:nvPr>
        </p:nvSpPr>
        <p:spPr>
          <a:xfrm>
            <a:off x="8839200" y="4724400"/>
            <a:ext cx="2235200" cy="1905000"/>
          </a:xfrm>
        </p:spPr>
        <p:txBody>
          <a:bodyPr anchor="b" anchorCtr="0"/>
          <a:lstStyle>
            <a:lvl1pPr marL="0" marR="0" indent="0" algn="l">
              <a:buFontTx/>
              <a:buNone/>
              <a:defRPr sz="1600" baseline="0"/>
            </a:lvl1pPr>
            <a:extLst/>
          </a:lstStyle>
          <a:p>
            <a:pPr lvl="0"/>
            <a:r>
              <a:rPr lang="en-US" dirty="0"/>
              <a:t>Click to add caption</a:t>
            </a:r>
          </a:p>
        </p:txBody>
      </p:sp>
      <p:sp>
        <p:nvSpPr>
          <p:cNvPr id="10" name="Date Placeholder 9"/>
          <p:cNvSpPr>
            <a:spLocks noGrp="1"/>
          </p:cNvSpPr>
          <p:nvPr>
            <p:ph type="dt" sz="half" idx="31"/>
          </p:nvPr>
        </p:nvSpPr>
        <p:spPr>
          <a:xfrm>
            <a:off x="609600" y="6356351"/>
            <a:ext cx="2844800" cy="365125"/>
          </a:xfrm>
          <a:prstGeom prst="rect">
            <a:avLst/>
          </a:prstGeom>
        </p:spPr>
        <p:txBody>
          <a:bodyPr/>
          <a:lstStyle/>
          <a:p>
            <a:pPr algn="r"/>
            <a:fld id="{9668B50E-0B48-4566-8609-C51CF752A7DF}" type="datetimeFigureOut">
              <a:rPr lang="en-US" smtClean="0">
                <a:solidFill>
                  <a:schemeClr val="bg1"/>
                </a:solidFill>
              </a:rPr>
              <a:pPr algn="r"/>
              <a:t>3/13/2017</a:t>
            </a:fld>
            <a:endParaRPr lang="en-US" dirty="0"/>
          </a:p>
        </p:txBody>
      </p:sp>
      <p:sp>
        <p:nvSpPr>
          <p:cNvPr id="11" name="Slide Number Placeholder 10"/>
          <p:cNvSpPr>
            <a:spLocks noGrp="1"/>
          </p:cNvSpPr>
          <p:nvPr>
            <p:ph type="sldNum" sz="quarter" idx="32"/>
          </p:nvPr>
        </p:nvSpPr>
        <p:spPr>
          <a:xfrm>
            <a:off x="8737600" y="6356351"/>
            <a:ext cx="2844800" cy="365125"/>
          </a:xfrm>
          <a:prstGeom prst="rect">
            <a:avLst/>
          </a:prstGeom>
        </p:spPr>
        <p:txBody>
          <a:bodyPr/>
          <a:lstStyle/>
          <a:p>
            <a:fld id="{8A4431D5-1B33-458B-8AFD-CECCB0FA18CB}" type="slidenum">
              <a:rPr lang="en-US" smtClean="0">
                <a:solidFill>
                  <a:srgbClr val="FFFFFF"/>
                </a:solidFill>
              </a:rPr>
              <a:pPr/>
              <a:t>‹#›</a:t>
            </a:fld>
            <a:endParaRPr lang="en-US" dirty="0"/>
          </a:p>
        </p:txBody>
      </p:sp>
      <p:sp>
        <p:nvSpPr>
          <p:cNvPr id="12" name="Rectangle 11"/>
          <p:cNvSpPr>
            <a:spLocks noGrp="1"/>
          </p:cNvSpPr>
          <p:nvPr>
            <p:ph type="ftr" sz="quarter" idx="33"/>
          </p:nvPr>
        </p:nvSpPr>
        <p:spPr/>
        <p:txBody>
          <a:bodyPr/>
          <a:lstStyle/>
          <a:p>
            <a:endParaRPr lang="en-US" dirty="0"/>
          </a:p>
        </p:txBody>
      </p:sp>
      <p:sp>
        <p:nvSpPr>
          <p:cNvPr id="13" name="Shape 58"/>
          <p:cNvSpPr txBox="1">
            <a:spLocks/>
          </p:cNvSpPr>
          <p:nvPr userDrawn="1"/>
        </p:nvSpPr>
        <p:spPr>
          <a:xfrm>
            <a:off x="1984998" y="6571283"/>
            <a:ext cx="10704511" cy="365125"/>
          </a:xfrm>
          <a:prstGeom prst="rect">
            <a:avLst/>
          </a:prstGeom>
          <a:noFill/>
          <a:ln>
            <a:noFill/>
          </a:ln>
        </p:spPr>
        <p:txBody>
          <a:bodyPr vert="horz" lIns="91425" tIns="45700" rIns="91425" bIns="45700" rtlCol="0" anchor="t" anchorCtr="0">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SzPct val="25000"/>
            </a:pPr>
            <a:r>
              <a:rPr lang="en-CA" dirty="0">
                <a:solidFill>
                  <a:srgbClr val="00C1DE"/>
                </a:solidFill>
                <a:latin typeface="Calibri"/>
                <a:ea typeface="Calibri"/>
                <a:cs typeface="Calibri"/>
                <a:sym typeface="Calibri"/>
              </a:rPr>
              <a:t>Based upon research by Dr. Cathy Bruce, Trent University and Curriculum and Assessment Policy Branch</a:t>
            </a:r>
          </a:p>
        </p:txBody>
      </p:sp>
    </p:spTree>
    <p:extLst>
      <p:ext uri="{BB962C8B-B14F-4D97-AF65-F5344CB8AC3E}">
        <p14:creationId xmlns:p14="http://schemas.microsoft.com/office/powerpoint/2010/main" val="25218131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7" name="Group 6"/>
          <p:cNvGrpSpPr/>
          <p:nvPr userDrawn="1"/>
        </p:nvGrpSpPr>
        <p:grpSpPr>
          <a:xfrm>
            <a:off x="0" y="6282000"/>
            <a:ext cx="12192000" cy="576000"/>
            <a:chOff x="4512" y="6283838"/>
            <a:chExt cx="12192000" cy="576000"/>
          </a:xfrm>
        </p:grpSpPr>
        <p:sp>
          <p:nvSpPr>
            <p:cNvPr id="8" name="Rectangle 7"/>
            <p:cNvSpPr/>
            <p:nvPr userDrawn="1"/>
          </p:nvSpPr>
          <p:spPr>
            <a:xfrm>
              <a:off x="4512" y="6283838"/>
              <a:ext cx="12192000" cy="576000"/>
            </a:xfrm>
            <a:prstGeom prst="rect">
              <a:avLst/>
            </a:prstGeom>
            <a:gradFill flip="none" rotWithShape="1">
              <a:gsLst>
                <a:gs pos="0">
                  <a:schemeClr val="tx1"/>
                </a:gs>
                <a:gs pos="44000">
                  <a:schemeClr val="accent5">
                    <a:lumMod val="50000"/>
                  </a:schemeClr>
                </a:gs>
                <a:gs pos="100000">
                  <a:srgbClr val="00B0F0"/>
                </a:gs>
              </a:gsLst>
              <a:lin ang="10800000" scaled="1"/>
              <a:tileRect/>
            </a:gra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pic>
          <p:nvPicPr>
            <p:cNvPr id="9" name="Picture 8"/>
            <p:cNvPicPr>
              <a:picLocks noChangeAspect="1"/>
            </p:cNvPicPr>
            <p:nvPr userDrawn="1"/>
          </p:nvPicPr>
          <p:blipFill>
            <a:blip r:embed="rId2"/>
            <a:stretch>
              <a:fillRect/>
            </a:stretch>
          </p:blipFill>
          <p:spPr>
            <a:xfrm>
              <a:off x="10610599" y="6343238"/>
              <a:ext cx="1495425" cy="457200"/>
            </a:xfrm>
            <a:prstGeom prst="rect">
              <a:avLst/>
            </a:prstGeom>
          </p:spPr>
        </p:pic>
      </p:grpSp>
      <p:sp>
        <p:nvSpPr>
          <p:cNvPr id="5" name="Footer Placeholder 4"/>
          <p:cNvSpPr>
            <a:spLocks noGrp="1"/>
          </p:cNvSpPr>
          <p:nvPr>
            <p:ph type="ftr" sz="quarter" idx="11"/>
          </p:nvPr>
        </p:nvSpPr>
        <p:spPr/>
        <p:txBody>
          <a:bodyPr/>
          <a:lstStyle>
            <a:lvl1pPr>
              <a:defRPr>
                <a:solidFill>
                  <a:schemeClr val="bg1"/>
                </a:solidFill>
              </a:defRPr>
            </a:lvl1pPr>
          </a:lstStyle>
          <a:p>
            <a:r>
              <a:rPr lang="en-CA" dirty="0"/>
              <a:t>Curriculum and Assessment Policy Branch, 2016</a:t>
            </a:r>
          </a:p>
        </p:txBody>
      </p:sp>
      <p:sp>
        <p:nvSpPr>
          <p:cNvPr id="2" name="Title 1"/>
          <p:cNvSpPr>
            <a:spLocks noGrp="1"/>
          </p:cNvSpPr>
          <p:nvPr>
            <p:ph type="title"/>
          </p:nvPr>
        </p:nvSpPr>
        <p:spPr/>
        <p:txBody>
          <a:bodyPr/>
          <a:lstStyle/>
          <a:p>
            <a:r>
              <a:rPr lang="en-US" dirty="0"/>
              <a:t>Click to edit Master title style</a:t>
            </a:r>
            <a:endParaRPr lang="en-CA" dirty="0"/>
          </a:p>
        </p:txBody>
      </p:sp>
      <p:sp>
        <p:nvSpPr>
          <p:cNvPr id="3" name="Content Placeholder 2"/>
          <p:cNvSpPr>
            <a:spLocks noGrp="1"/>
          </p:cNvSpPr>
          <p:nvPr>
            <p:ph idx="1"/>
          </p:nvPr>
        </p:nvSpPr>
        <p:spPr>
          <a:xfrm>
            <a:off x="838200" y="1838325"/>
            <a:ext cx="10515600"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10" name="Slide Number Placeholder 6"/>
          <p:cNvSpPr>
            <a:spLocks noGrp="1"/>
          </p:cNvSpPr>
          <p:nvPr>
            <p:ph type="sldNum" sz="quarter" idx="12"/>
          </p:nvPr>
        </p:nvSpPr>
        <p:spPr>
          <a:xfrm>
            <a:off x="107867" y="6359401"/>
            <a:ext cx="2743200" cy="365125"/>
          </a:xfrm>
        </p:spPr>
        <p:txBody>
          <a:bodyPr/>
          <a:lstStyle>
            <a:lvl1pPr algn="l">
              <a:defRPr>
                <a:solidFill>
                  <a:schemeClr val="accent5">
                    <a:lumMod val="50000"/>
                  </a:schemeClr>
                </a:solidFill>
              </a:defRPr>
            </a:lvl1pPr>
          </a:lstStyle>
          <a:p>
            <a:fld id="{74C22EB6-A0B0-4F6F-9143-A21C47EC15A9}" type="slidenum">
              <a:rPr lang="en-CA" smtClean="0"/>
              <a:pPr/>
              <a:t>‹#›</a:t>
            </a:fld>
            <a:endParaRPr lang="en-CA" dirty="0"/>
          </a:p>
        </p:txBody>
      </p:sp>
      <p:sp>
        <p:nvSpPr>
          <p:cNvPr id="11" name="Shape 58"/>
          <p:cNvSpPr txBox="1">
            <a:spLocks/>
          </p:cNvSpPr>
          <p:nvPr userDrawn="1"/>
        </p:nvSpPr>
        <p:spPr>
          <a:xfrm>
            <a:off x="1984998" y="6571283"/>
            <a:ext cx="10704511" cy="365125"/>
          </a:xfrm>
          <a:prstGeom prst="rect">
            <a:avLst/>
          </a:prstGeom>
          <a:noFill/>
          <a:ln>
            <a:noFill/>
          </a:ln>
        </p:spPr>
        <p:txBody>
          <a:bodyPr vert="horz" lIns="91425" tIns="45700" rIns="91425" bIns="45700" rtlCol="0" anchor="t" anchorCtr="0">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SzPct val="25000"/>
            </a:pPr>
            <a:r>
              <a:rPr lang="en-CA" dirty="0">
                <a:solidFill>
                  <a:srgbClr val="00C1DE"/>
                </a:solidFill>
                <a:latin typeface="Calibri"/>
                <a:ea typeface="Calibri"/>
                <a:cs typeface="Calibri"/>
                <a:sym typeface="Calibri"/>
              </a:rPr>
              <a:t>Based upon research by Dr. Cathy Bruce, Trent University and Curriculum and Assessment Policy Branch</a:t>
            </a:r>
          </a:p>
        </p:txBody>
      </p:sp>
    </p:spTree>
    <p:extLst>
      <p:ext uri="{BB962C8B-B14F-4D97-AF65-F5344CB8AC3E}">
        <p14:creationId xmlns:p14="http://schemas.microsoft.com/office/powerpoint/2010/main" val="980169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gradFill flip="none" rotWithShape="1">
            <a:gsLst>
              <a:gs pos="0">
                <a:schemeClr val="tx1"/>
              </a:gs>
              <a:gs pos="44000">
                <a:schemeClr val="accent5">
                  <a:lumMod val="50000"/>
                </a:schemeClr>
              </a:gs>
              <a:gs pos="100000">
                <a:srgbClr val="00B0F0"/>
              </a:gs>
            </a:gsLst>
            <a:path path="circle">
              <a:fillToRect l="100000" t="100000"/>
            </a:path>
            <a:tileRect r="-100000" b="-100000"/>
          </a:gra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pic>
        <p:nvPicPr>
          <p:cNvPr id="8" name="Picture 7"/>
          <p:cNvPicPr>
            <a:picLocks noChangeAspect="1"/>
          </p:cNvPicPr>
          <p:nvPr userDrawn="1"/>
        </p:nvPicPr>
        <p:blipFill>
          <a:blip r:embed="rId2"/>
          <a:stretch>
            <a:fillRect/>
          </a:stretch>
        </p:blipFill>
        <p:spPr>
          <a:xfrm>
            <a:off x="10606087" y="6341400"/>
            <a:ext cx="1495425" cy="457200"/>
          </a:xfrm>
          <a:prstGeom prst="rect">
            <a:avLst/>
          </a:prstGeom>
        </p:spPr>
      </p:pic>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dirty="0"/>
              <a:t>Click to edit Master title style</a:t>
            </a:r>
            <a:endParaRPr lang="en-CA"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p:cNvSpPr>
            <a:spLocks noGrp="1"/>
          </p:cNvSpPr>
          <p:nvPr>
            <p:ph type="ftr" sz="quarter" idx="11"/>
          </p:nvPr>
        </p:nvSpPr>
        <p:spPr/>
        <p:txBody>
          <a:bodyPr/>
          <a:lstStyle>
            <a:lvl1pPr>
              <a:defRPr>
                <a:solidFill>
                  <a:schemeClr val="bg1"/>
                </a:solidFill>
              </a:defRPr>
            </a:lvl1pPr>
          </a:lstStyle>
          <a:p>
            <a:r>
              <a:rPr lang="en-CA"/>
              <a:t>Curriculum and Assessment Policy Branch, 2016</a:t>
            </a:r>
            <a:endParaRPr lang="en-CA" dirty="0"/>
          </a:p>
        </p:txBody>
      </p:sp>
    </p:spTree>
    <p:extLst>
      <p:ext uri="{BB962C8B-B14F-4D97-AF65-F5344CB8AC3E}">
        <p14:creationId xmlns:p14="http://schemas.microsoft.com/office/powerpoint/2010/main" val="145346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userDrawn="1"/>
        </p:nvSpPr>
        <p:spPr>
          <a:xfrm>
            <a:off x="0" y="6282000"/>
            <a:ext cx="12192000" cy="576000"/>
          </a:xfrm>
          <a:prstGeom prst="rect">
            <a:avLst/>
          </a:prstGeom>
          <a:gradFill flip="none" rotWithShape="1">
            <a:gsLst>
              <a:gs pos="0">
                <a:schemeClr val="tx1"/>
              </a:gs>
              <a:gs pos="44000">
                <a:schemeClr val="accent5">
                  <a:lumMod val="50000"/>
                </a:schemeClr>
              </a:gs>
              <a:gs pos="100000">
                <a:srgbClr val="00B0F0"/>
              </a:gs>
            </a:gsLst>
            <a:lin ang="10800000" scaled="1"/>
            <a:tileRect/>
          </a:gra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11"/>
          </p:nvPr>
        </p:nvSpPr>
        <p:spPr/>
        <p:txBody>
          <a:bodyPr/>
          <a:lstStyle>
            <a:lvl1pPr>
              <a:defRPr>
                <a:solidFill>
                  <a:schemeClr val="bg1"/>
                </a:solidFill>
              </a:defRPr>
            </a:lvl1pPr>
          </a:lstStyle>
          <a:p>
            <a:r>
              <a:rPr lang="en-CA" dirty="0"/>
              <a:t>Curriculum and Assessment Policy Branch, 2016</a:t>
            </a:r>
          </a:p>
        </p:txBody>
      </p:sp>
      <p:pic>
        <p:nvPicPr>
          <p:cNvPr id="9" name="Picture 8"/>
          <p:cNvPicPr>
            <a:picLocks noChangeAspect="1"/>
          </p:cNvPicPr>
          <p:nvPr userDrawn="1"/>
        </p:nvPicPr>
        <p:blipFill>
          <a:blip r:embed="rId2"/>
          <a:stretch>
            <a:fillRect/>
          </a:stretch>
        </p:blipFill>
        <p:spPr>
          <a:xfrm>
            <a:off x="10606087" y="6341400"/>
            <a:ext cx="1495425" cy="457200"/>
          </a:xfrm>
          <a:prstGeom prst="rect">
            <a:avLst/>
          </a:prstGeom>
        </p:spPr>
      </p:pic>
      <p:sp>
        <p:nvSpPr>
          <p:cNvPr id="7" name="Slide Number Placeholder 6"/>
          <p:cNvSpPr>
            <a:spLocks noGrp="1"/>
          </p:cNvSpPr>
          <p:nvPr>
            <p:ph type="sldNum" sz="quarter" idx="12"/>
          </p:nvPr>
        </p:nvSpPr>
        <p:spPr>
          <a:xfrm>
            <a:off x="107867" y="6359401"/>
            <a:ext cx="2743200" cy="365125"/>
          </a:xfrm>
        </p:spPr>
        <p:txBody>
          <a:bodyPr/>
          <a:lstStyle>
            <a:lvl1pPr algn="l">
              <a:defRPr>
                <a:solidFill>
                  <a:schemeClr val="accent5">
                    <a:lumMod val="50000"/>
                  </a:schemeClr>
                </a:solidFill>
              </a:defRPr>
            </a:lvl1pPr>
          </a:lstStyle>
          <a:p>
            <a:fld id="{74C22EB6-A0B0-4F6F-9143-A21C47EC15A9}" type="slidenum">
              <a:rPr lang="en-CA" smtClean="0"/>
              <a:pPr/>
              <a:t>‹#›</a:t>
            </a:fld>
            <a:endParaRPr lang="en-CA" dirty="0"/>
          </a:p>
        </p:txBody>
      </p:sp>
    </p:spTree>
    <p:extLst>
      <p:ext uri="{BB962C8B-B14F-4D97-AF65-F5344CB8AC3E}">
        <p14:creationId xmlns:p14="http://schemas.microsoft.com/office/powerpoint/2010/main" val="556641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04F6CAD0-0A70-4721-AF16-5C85B7C3A388}" type="datetime1">
              <a:rPr lang="en-CA" smtClean="0"/>
              <a:t>03/13/2017</a:t>
            </a:fld>
            <a:endParaRPr lang="en-CA"/>
          </a:p>
        </p:txBody>
      </p:sp>
      <p:sp>
        <p:nvSpPr>
          <p:cNvPr id="8" name="Footer Placeholder 7"/>
          <p:cNvSpPr>
            <a:spLocks noGrp="1"/>
          </p:cNvSpPr>
          <p:nvPr>
            <p:ph type="ftr" sz="quarter" idx="11"/>
          </p:nvPr>
        </p:nvSpPr>
        <p:spPr/>
        <p:txBody>
          <a:bodyPr/>
          <a:lstStyle/>
          <a:p>
            <a:r>
              <a:rPr lang="en-CA"/>
              <a:t>Curriculum and Assessment Policy Branch, 2016</a:t>
            </a:r>
          </a:p>
        </p:txBody>
      </p:sp>
      <p:sp>
        <p:nvSpPr>
          <p:cNvPr id="9" name="Slide Number Placeholder 8"/>
          <p:cNvSpPr>
            <a:spLocks noGrp="1"/>
          </p:cNvSpPr>
          <p:nvPr>
            <p:ph type="sldNum" sz="quarter" idx="12"/>
          </p:nvPr>
        </p:nvSpPr>
        <p:spPr/>
        <p:txBody>
          <a:bodyPr/>
          <a:lstStyle/>
          <a:p>
            <a:fld id="{74C22EB6-A0B0-4F6F-9143-A21C47EC15A9}" type="slidenum">
              <a:rPr lang="en-CA" smtClean="0"/>
              <a:t>‹#›</a:t>
            </a:fld>
            <a:endParaRPr lang="en-CA"/>
          </a:p>
        </p:txBody>
      </p:sp>
      <p:sp>
        <p:nvSpPr>
          <p:cNvPr id="10" name="Rectangle 9"/>
          <p:cNvSpPr/>
          <p:nvPr userDrawn="1"/>
        </p:nvSpPr>
        <p:spPr>
          <a:xfrm>
            <a:off x="0" y="6282000"/>
            <a:ext cx="12192000" cy="576000"/>
          </a:xfrm>
          <a:prstGeom prst="rect">
            <a:avLst/>
          </a:prstGeom>
          <a:gradFill flip="none" rotWithShape="1">
            <a:gsLst>
              <a:gs pos="0">
                <a:schemeClr val="tx1"/>
              </a:gs>
              <a:gs pos="44000">
                <a:schemeClr val="accent5">
                  <a:lumMod val="50000"/>
                </a:schemeClr>
              </a:gs>
              <a:gs pos="100000">
                <a:srgbClr val="00B0F0"/>
              </a:gs>
            </a:gsLst>
            <a:lin ang="10800000" scaled="1"/>
            <a:tileRect/>
          </a:gra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11" name="Footer Placeholder 5"/>
          <p:cNvSpPr txBox="1">
            <a:spLocks/>
          </p:cNvSpPr>
          <p:nvPr userDrawn="1"/>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t>Curriculum and Assessment Policy Branch, 2016</a:t>
            </a:r>
            <a:endParaRPr lang="en-CA" dirty="0"/>
          </a:p>
        </p:txBody>
      </p:sp>
      <p:pic>
        <p:nvPicPr>
          <p:cNvPr id="13" name="Picture 12"/>
          <p:cNvPicPr>
            <a:picLocks noChangeAspect="1"/>
          </p:cNvPicPr>
          <p:nvPr userDrawn="1"/>
        </p:nvPicPr>
        <p:blipFill>
          <a:blip r:embed="rId2"/>
          <a:stretch>
            <a:fillRect/>
          </a:stretch>
        </p:blipFill>
        <p:spPr>
          <a:xfrm>
            <a:off x="10606087" y="6341400"/>
            <a:ext cx="1495425" cy="457200"/>
          </a:xfrm>
          <a:prstGeom prst="rect">
            <a:avLst/>
          </a:prstGeom>
        </p:spPr>
      </p:pic>
      <p:sp>
        <p:nvSpPr>
          <p:cNvPr id="12" name="Slide Number Placeholder 6"/>
          <p:cNvSpPr txBox="1">
            <a:spLocks/>
          </p:cNvSpPr>
          <p:nvPr userDrawn="1"/>
        </p:nvSpPr>
        <p:spPr>
          <a:xfrm>
            <a:off x="107867" y="635940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5">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4C22EB6-A0B0-4F6F-9143-A21C47EC15A9}" type="slidenum">
              <a:rPr lang="en-CA" smtClean="0"/>
              <a:pPr/>
              <a:t>‹#›</a:t>
            </a:fld>
            <a:endParaRPr lang="en-CA" dirty="0"/>
          </a:p>
        </p:txBody>
      </p:sp>
      <p:sp>
        <p:nvSpPr>
          <p:cNvPr id="15" name="Shape 58"/>
          <p:cNvSpPr txBox="1">
            <a:spLocks/>
          </p:cNvSpPr>
          <p:nvPr userDrawn="1"/>
        </p:nvSpPr>
        <p:spPr>
          <a:xfrm>
            <a:off x="1984998" y="6571283"/>
            <a:ext cx="10704511" cy="365125"/>
          </a:xfrm>
          <a:prstGeom prst="rect">
            <a:avLst/>
          </a:prstGeom>
          <a:noFill/>
          <a:ln>
            <a:noFill/>
          </a:ln>
        </p:spPr>
        <p:txBody>
          <a:bodyPr vert="horz" lIns="91425" tIns="45700" rIns="91425" bIns="45700" rtlCol="0" anchor="t" anchorCtr="0">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SzPct val="25000"/>
            </a:pPr>
            <a:r>
              <a:rPr lang="en-CA" dirty="0">
                <a:solidFill>
                  <a:srgbClr val="00C1DE"/>
                </a:solidFill>
                <a:latin typeface="Calibri"/>
                <a:ea typeface="Calibri"/>
                <a:cs typeface="Calibri"/>
                <a:sym typeface="Calibri"/>
              </a:rPr>
              <a:t>Based upon research by Dr. Cathy Bruce, Trent University and Curriculum and Assessment Policy Branch</a:t>
            </a:r>
          </a:p>
        </p:txBody>
      </p:sp>
    </p:spTree>
    <p:extLst>
      <p:ext uri="{BB962C8B-B14F-4D97-AF65-F5344CB8AC3E}">
        <p14:creationId xmlns:p14="http://schemas.microsoft.com/office/powerpoint/2010/main" val="1283724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83CBED8D-2734-4D3E-A35F-865D8D5E7317}" type="datetime1">
              <a:rPr lang="en-CA" smtClean="0"/>
              <a:t>03/13/2017</a:t>
            </a:fld>
            <a:endParaRPr lang="en-CA"/>
          </a:p>
        </p:txBody>
      </p:sp>
      <p:sp>
        <p:nvSpPr>
          <p:cNvPr id="4" name="Footer Placeholder 3"/>
          <p:cNvSpPr>
            <a:spLocks noGrp="1"/>
          </p:cNvSpPr>
          <p:nvPr>
            <p:ph type="ftr" sz="quarter" idx="11"/>
          </p:nvPr>
        </p:nvSpPr>
        <p:spPr/>
        <p:txBody>
          <a:bodyPr/>
          <a:lstStyle/>
          <a:p>
            <a:r>
              <a:rPr lang="en-CA"/>
              <a:t>Curriculum and Assessment Policy Branch, 2016</a:t>
            </a:r>
          </a:p>
        </p:txBody>
      </p:sp>
      <p:sp>
        <p:nvSpPr>
          <p:cNvPr id="5" name="Slide Number Placeholder 4"/>
          <p:cNvSpPr>
            <a:spLocks noGrp="1"/>
          </p:cNvSpPr>
          <p:nvPr>
            <p:ph type="sldNum" sz="quarter" idx="12"/>
          </p:nvPr>
        </p:nvSpPr>
        <p:spPr/>
        <p:txBody>
          <a:bodyPr/>
          <a:lstStyle/>
          <a:p>
            <a:fld id="{74C22EB6-A0B0-4F6F-9143-A21C47EC15A9}" type="slidenum">
              <a:rPr lang="en-CA" smtClean="0"/>
              <a:t>‹#›</a:t>
            </a:fld>
            <a:endParaRPr lang="en-CA"/>
          </a:p>
        </p:txBody>
      </p:sp>
      <p:sp>
        <p:nvSpPr>
          <p:cNvPr id="6" name="Rectangle 5"/>
          <p:cNvSpPr/>
          <p:nvPr userDrawn="1"/>
        </p:nvSpPr>
        <p:spPr>
          <a:xfrm>
            <a:off x="0" y="6282000"/>
            <a:ext cx="12192000" cy="576000"/>
          </a:xfrm>
          <a:prstGeom prst="rect">
            <a:avLst/>
          </a:prstGeom>
          <a:gradFill flip="none" rotWithShape="1">
            <a:gsLst>
              <a:gs pos="0">
                <a:schemeClr val="tx1"/>
              </a:gs>
              <a:gs pos="44000">
                <a:schemeClr val="accent5">
                  <a:lumMod val="50000"/>
                </a:schemeClr>
              </a:gs>
              <a:gs pos="100000">
                <a:srgbClr val="00B0F0"/>
              </a:gs>
            </a:gsLst>
            <a:lin ang="10800000" scaled="1"/>
            <a:tileRect/>
          </a:gra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7" name="Footer Placeholder 5"/>
          <p:cNvSpPr txBox="1">
            <a:spLocks/>
          </p:cNvSpPr>
          <p:nvPr userDrawn="1"/>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t>Curriculum and Assessment Policy Branch, 2016</a:t>
            </a:r>
            <a:endParaRPr lang="en-CA" dirty="0"/>
          </a:p>
        </p:txBody>
      </p:sp>
      <p:sp>
        <p:nvSpPr>
          <p:cNvPr id="8" name="Slide Number Placeholder 6"/>
          <p:cNvSpPr txBox="1">
            <a:spLocks/>
          </p:cNvSpPr>
          <p:nvPr userDrawn="1"/>
        </p:nvSpPr>
        <p:spPr>
          <a:xfrm>
            <a:off x="107867" y="635940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5">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4C22EB6-A0B0-4F6F-9143-A21C47EC15A9}" type="slidenum">
              <a:rPr lang="en-CA" smtClean="0">
                <a:solidFill>
                  <a:schemeClr val="accent5">
                    <a:lumMod val="50000"/>
                  </a:schemeClr>
                </a:solidFill>
              </a:rPr>
              <a:pPr/>
              <a:t>‹#›</a:t>
            </a:fld>
            <a:endParaRPr lang="en-CA" dirty="0">
              <a:solidFill>
                <a:schemeClr val="accent5">
                  <a:lumMod val="50000"/>
                </a:schemeClr>
              </a:solidFill>
            </a:endParaRPr>
          </a:p>
        </p:txBody>
      </p:sp>
      <p:pic>
        <p:nvPicPr>
          <p:cNvPr id="9" name="Picture 8"/>
          <p:cNvPicPr>
            <a:picLocks noChangeAspect="1"/>
          </p:cNvPicPr>
          <p:nvPr userDrawn="1"/>
        </p:nvPicPr>
        <p:blipFill>
          <a:blip r:embed="rId2"/>
          <a:stretch>
            <a:fillRect/>
          </a:stretch>
        </p:blipFill>
        <p:spPr>
          <a:xfrm>
            <a:off x="10606087" y="6341400"/>
            <a:ext cx="1495425" cy="457200"/>
          </a:xfrm>
          <a:prstGeom prst="rect">
            <a:avLst/>
          </a:prstGeom>
        </p:spPr>
      </p:pic>
      <p:sp>
        <p:nvSpPr>
          <p:cNvPr id="11" name="Shape 58"/>
          <p:cNvSpPr txBox="1">
            <a:spLocks/>
          </p:cNvSpPr>
          <p:nvPr userDrawn="1"/>
        </p:nvSpPr>
        <p:spPr>
          <a:xfrm>
            <a:off x="1984998" y="6571283"/>
            <a:ext cx="10704511" cy="365125"/>
          </a:xfrm>
          <a:prstGeom prst="rect">
            <a:avLst/>
          </a:prstGeom>
          <a:noFill/>
          <a:ln>
            <a:noFill/>
          </a:ln>
        </p:spPr>
        <p:txBody>
          <a:bodyPr vert="horz" lIns="91425" tIns="45700" rIns="91425" bIns="45700" rtlCol="0" anchor="t" anchorCtr="0">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SzPct val="25000"/>
            </a:pPr>
            <a:r>
              <a:rPr lang="en-CA" dirty="0">
                <a:solidFill>
                  <a:srgbClr val="00C1DE"/>
                </a:solidFill>
                <a:latin typeface="Calibri"/>
                <a:ea typeface="Calibri"/>
                <a:cs typeface="Calibri"/>
                <a:sym typeface="Calibri"/>
              </a:rPr>
              <a:t>Based upon research by Dr. Cathy Bruce, Trent University and Curriculum and Assessment Policy Branch</a:t>
            </a:r>
          </a:p>
        </p:txBody>
      </p:sp>
    </p:spTree>
    <p:extLst>
      <p:ext uri="{BB962C8B-B14F-4D97-AF65-F5344CB8AC3E}">
        <p14:creationId xmlns:p14="http://schemas.microsoft.com/office/powerpoint/2010/main" val="3243849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DDA6D7-3E5F-4C1C-97B1-4353340B1443}" type="datetime1">
              <a:rPr lang="en-CA" smtClean="0"/>
              <a:t>03/13/2017</a:t>
            </a:fld>
            <a:endParaRPr lang="en-CA"/>
          </a:p>
        </p:txBody>
      </p:sp>
      <p:sp>
        <p:nvSpPr>
          <p:cNvPr id="3" name="Footer Placeholder 2"/>
          <p:cNvSpPr>
            <a:spLocks noGrp="1"/>
          </p:cNvSpPr>
          <p:nvPr>
            <p:ph type="ftr" sz="quarter" idx="11"/>
          </p:nvPr>
        </p:nvSpPr>
        <p:spPr/>
        <p:txBody>
          <a:bodyPr/>
          <a:lstStyle/>
          <a:p>
            <a:r>
              <a:rPr lang="en-CA"/>
              <a:t>Curriculum and Assessment Policy Branch, 2016</a:t>
            </a:r>
          </a:p>
        </p:txBody>
      </p:sp>
      <p:sp>
        <p:nvSpPr>
          <p:cNvPr id="4" name="Slide Number Placeholder 3"/>
          <p:cNvSpPr>
            <a:spLocks noGrp="1"/>
          </p:cNvSpPr>
          <p:nvPr>
            <p:ph type="sldNum" sz="quarter" idx="12"/>
          </p:nvPr>
        </p:nvSpPr>
        <p:spPr/>
        <p:txBody>
          <a:bodyPr/>
          <a:lstStyle/>
          <a:p>
            <a:fld id="{74C22EB6-A0B0-4F6F-9143-A21C47EC15A9}" type="slidenum">
              <a:rPr lang="en-CA" smtClean="0"/>
              <a:t>‹#›</a:t>
            </a:fld>
            <a:endParaRPr lang="en-CA"/>
          </a:p>
        </p:txBody>
      </p:sp>
      <p:sp>
        <p:nvSpPr>
          <p:cNvPr id="5" name="Rectangle 4"/>
          <p:cNvSpPr/>
          <p:nvPr userDrawn="1"/>
        </p:nvSpPr>
        <p:spPr>
          <a:xfrm>
            <a:off x="0" y="6282000"/>
            <a:ext cx="12192000" cy="576000"/>
          </a:xfrm>
          <a:prstGeom prst="rect">
            <a:avLst/>
          </a:prstGeom>
          <a:gradFill flip="none" rotWithShape="1">
            <a:gsLst>
              <a:gs pos="0">
                <a:schemeClr val="tx1"/>
              </a:gs>
              <a:gs pos="44000">
                <a:schemeClr val="accent5">
                  <a:lumMod val="50000"/>
                </a:schemeClr>
              </a:gs>
              <a:gs pos="100000">
                <a:srgbClr val="00B0F0"/>
              </a:gs>
            </a:gsLst>
            <a:lin ang="10800000" scaled="1"/>
            <a:tileRect/>
          </a:gra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solidFill>
                <a:schemeClr val="accent5">
                  <a:lumMod val="50000"/>
                </a:schemeClr>
              </a:solidFill>
            </a:endParaRPr>
          </a:p>
        </p:txBody>
      </p:sp>
      <p:sp>
        <p:nvSpPr>
          <p:cNvPr id="6" name="Footer Placeholder 5"/>
          <p:cNvSpPr txBox="1">
            <a:spLocks/>
          </p:cNvSpPr>
          <p:nvPr userDrawn="1"/>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dirty="0"/>
              <a:t>Curriculum and Assessment Policy Branch, 2016</a:t>
            </a:r>
          </a:p>
        </p:txBody>
      </p:sp>
      <p:pic>
        <p:nvPicPr>
          <p:cNvPr id="8" name="Picture 7"/>
          <p:cNvPicPr>
            <a:picLocks noChangeAspect="1"/>
          </p:cNvPicPr>
          <p:nvPr userDrawn="1"/>
        </p:nvPicPr>
        <p:blipFill>
          <a:blip r:embed="rId2"/>
          <a:stretch>
            <a:fillRect/>
          </a:stretch>
        </p:blipFill>
        <p:spPr>
          <a:xfrm>
            <a:off x="10606087" y="6341400"/>
            <a:ext cx="1495425" cy="457200"/>
          </a:xfrm>
          <a:prstGeom prst="rect">
            <a:avLst/>
          </a:prstGeom>
        </p:spPr>
      </p:pic>
      <p:sp>
        <p:nvSpPr>
          <p:cNvPr id="7" name="Slide Number Placeholder 6"/>
          <p:cNvSpPr txBox="1">
            <a:spLocks/>
          </p:cNvSpPr>
          <p:nvPr userDrawn="1"/>
        </p:nvSpPr>
        <p:spPr>
          <a:xfrm>
            <a:off x="107867" y="635940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5">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4C22EB6-A0B0-4F6F-9143-A21C47EC15A9}" type="slidenum">
              <a:rPr lang="en-CA" smtClean="0">
                <a:solidFill>
                  <a:schemeClr val="accent5">
                    <a:lumMod val="50000"/>
                  </a:schemeClr>
                </a:solidFill>
              </a:rPr>
              <a:pPr/>
              <a:t>‹#›</a:t>
            </a:fld>
            <a:endParaRPr lang="en-CA" dirty="0">
              <a:solidFill>
                <a:schemeClr val="accent5">
                  <a:lumMod val="50000"/>
                </a:schemeClr>
              </a:solidFill>
            </a:endParaRPr>
          </a:p>
        </p:txBody>
      </p:sp>
      <p:sp>
        <p:nvSpPr>
          <p:cNvPr id="10" name="Shape 58"/>
          <p:cNvSpPr txBox="1">
            <a:spLocks/>
          </p:cNvSpPr>
          <p:nvPr userDrawn="1"/>
        </p:nvSpPr>
        <p:spPr>
          <a:xfrm>
            <a:off x="1984998" y="6571283"/>
            <a:ext cx="10704511" cy="365125"/>
          </a:xfrm>
          <a:prstGeom prst="rect">
            <a:avLst/>
          </a:prstGeom>
          <a:noFill/>
          <a:ln>
            <a:noFill/>
          </a:ln>
        </p:spPr>
        <p:txBody>
          <a:bodyPr vert="horz" lIns="91425" tIns="45700" rIns="91425" bIns="45700" rtlCol="0" anchor="t" anchorCtr="0">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SzPct val="25000"/>
            </a:pPr>
            <a:r>
              <a:rPr lang="en-CA" dirty="0">
                <a:solidFill>
                  <a:srgbClr val="00C1DE"/>
                </a:solidFill>
                <a:latin typeface="Calibri"/>
                <a:ea typeface="Calibri"/>
                <a:cs typeface="Calibri"/>
                <a:sym typeface="Calibri"/>
              </a:rPr>
              <a:t>Based upon research by Dr. Cathy Bruce, Trent University and Curriculum and Assessment Policy Branch</a:t>
            </a:r>
          </a:p>
        </p:txBody>
      </p:sp>
    </p:spTree>
    <p:extLst>
      <p:ext uri="{BB962C8B-B14F-4D97-AF65-F5344CB8AC3E}">
        <p14:creationId xmlns:p14="http://schemas.microsoft.com/office/powerpoint/2010/main" val="2516878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B1F1A53-D24B-4112-A75D-9A2BEE7E9C49}" type="datetime1">
              <a:rPr lang="en-CA" smtClean="0"/>
              <a:t>03/13/2017</a:t>
            </a:fld>
            <a:endParaRPr lang="en-CA"/>
          </a:p>
        </p:txBody>
      </p:sp>
      <p:sp>
        <p:nvSpPr>
          <p:cNvPr id="6" name="Footer Placeholder 5"/>
          <p:cNvSpPr>
            <a:spLocks noGrp="1"/>
          </p:cNvSpPr>
          <p:nvPr>
            <p:ph type="ftr" sz="quarter" idx="11"/>
          </p:nvPr>
        </p:nvSpPr>
        <p:spPr/>
        <p:txBody>
          <a:bodyPr/>
          <a:lstStyle/>
          <a:p>
            <a:r>
              <a:rPr lang="en-CA"/>
              <a:t>Curriculum and Assessment Policy Branch, 2016</a:t>
            </a:r>
          </a:p>
        </p:txBody>
      </p:sp>
      <p:sp>
        <p:nvSpPr>
          <p:cNvPr id="7" name="Slide Number Placeholder 6"/>
          <p:cNvSpPr>
            <a:spLocks noGrp="1"/>
          </p:cNvSpPr>
          <p:nvPr>
            <p:ph type="sldNum" sz="quarter" idx="12"/>
          </p:nvPr>
        </p:nvSpPr>
        <p:spPr/>
        <p:txBody>
          <a:bodyPr/>
          <a:lstStyle/>
          <a:p>
            <a:fld id="{74C22EB6-A0B0-4F6F-9143-A21C47EC15A9}" type="slidenum">
              <a:rPr lang="en-CA" smtClean="0"/>
              <a:t>‹#›</a:t>
            </a:fld>
            <a:endParaRPr lang="en-CA"/>
          </a:p>
        </p:txBody>
      </p:sp>
      <p:sp>
        <p:nvSpPr>
          <p:cNvPr id="8" name="Rectangle 7"/>
          <p:cNvSpPr/>
          <p:nvPr userDrawn="1"/>
        </p:nvSpPr>
        <p:spPr>
          <a:xfrm>
            <a:off x="0" y="6282000"/>
            <a:ext cx="12192000" cy="576000"/>
          </a:xfrm>
          <a:prstGeom prst="rect">
            <a:avLst/>
          </a:prstGeom>
          <a:gradFill flip="none" rotWithShape="1">
            <a:gsLst>
              <a:gs pos="0">
                <a:schemeClr val="tx1"/>
              </a:gs>
              <a:gs pos="44000">
                <a:schemeClr val="accent5">
                  <a:lumMod val="50000"/>
                </a:schemeClr>
              </a:gs>
              <a:gs pos="100000">
                <a:srgbClr val="00B0F0"/>
              </a:gs>
            </a:gsLst>
            <a:lin ang="10800000" scaled="1"/>
            <a:tileRect/>
          </a:gra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9" name="Footer Placeholder 5"/>
          <p:cNvSpPr txBox="1">
            <a:spLocks/>
          </p:cNvSpPr>
          <p:nvPr userDrawn="1"/>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t>Curriculum and Assessment Policy Branch, 2016</a:t>
            </a:r>
            <a:endParaRPr lang="en-CA" dirty="0"/>
          </a:p>
        </p:txBody>
      </p:sp>
      <p:pic>
        <p:nvPicPr>
          <p:cNvPr id="11" name="Picture 10"/>
          <p:cNvPicPr>
            <a:picLocks noChangeAspect="1"/>
          </p:cNvPicPr>
          <p:nvPr userDrawn="1"/>
        </p:nvPicPr>
        <p:blipFill>
          <a:blip r:embed="rId2"/>
          <a:stretch>
            <a:fillRect/>
          </a:stretch>
        </p:blipFill>
        <p:spPr>
          <a:xfrm>
            <a:off x="10606087" y="6341400"/>
            <a:ext cx="1495425" cy="457200"/>
          </a:xfrm>
          <a:prstGeom prst="rect">
            <a:avLst/>
          </a:prstGeom>
        </p:spPr>
      </p:pic>
      <p:sp>
        <p:nvSpPr>
          <p:cNvPr id="10" name="Slide Number Placeholder 6"/>
          <p:cNvSpPr txBox="1">
            <a:spLocks/>
          </p:cNvSpPr>
          <p:nvPr userDrawn="1"/>
        </p:nvSpPr>
        <p:spPr>
          <a:xfrm>
            <a:off x="107867" y="635940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5">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4C22EB6-A0B0-4F6F-9143-A21C47EC15A9}" type="slidenum">
              <a:rPr lang="en-CA" smtClean="0">
                <a:solidFill>
                  <a:schemeClr val="accent5">
                    <a:lumMod val="50000"/>
                  </a:schemeClr>
                </a:solidFill>
              </a:rPr>
              <a:pPr/>
              <a:t>‹#›</a:t>
            </a:fld>
            <a:endParaRPr lang="en-CA" dirty="0">
              <a:solidFill>
                <a:schemeClr val="accent5">
                  <a:lumMod val="50000"/>
                </a:schemeClr>
              </a:solidFill>
            </a:endParaRPr>
          </a:p>
        </p:txBody>
      </p:sp>
      <p:sp>
        <p:nvSpPr>
          <p:cNvPr id="13" name="Shape 58"/>
          <p:cNvSpPr txBox="1">
            <a:spLocks/>
          </p:cNvSpPr>
          <p:nvPr userDrawn="1"/>
        </p:nvSpPr>
        <p:spPr>
          <a:xfrm>
            <a:off x="1984998" y="6571283"/>
            <a:ext cx="10704511" cy="365125"/>
          </a:xfrm>
          <a:prstGeom prst="rect">
            <a:avLst/>
          </a:prstGeom>
          <a:noFill/>
          <a:ln>
            <a:noFill/>
          </a:ln>
        </p:spPr>
        <p:txBody>
          <a:bodyPr vert="horz" lIns="91425" tIns="45700" rIns="91425" bIns="45700" rtlCol="0" anchor="t" anchorCtr="0">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SzPct val="25000"/>
            </a:pPr>
            <a:r>
              <a:rPr lang="en-CA" dirty="0">
                <a:solidFill>
                  <a:srgbClr val="00C1DE"/>
                </a:solidFill>
                <a:latin typeface="Calibri"/>
                <a:ea typeface="Calibri"/>
                <a:cs typeface="Calibri"/>
                <a:sym typeface="Calibri"/>
              </a:rPr>
              <a:t>Based upon research by Dr. Cathy Bruce, Trent University and Curriculum and Assessment Policy Branch</a:t>
            </a:r>
          </a:p>
        </p:txBody>
      </p:sp>
    </p:spTree>
    <p:extLst>
      <p:ext uri="{BB962C8B-B14F-4D97-AF65-F5344CB8AC3E}">
        <p14:creationId xmlns:p14="http://schemas.microsoft.com/office/powerpoint/2010/main" val="1576797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fld id="{68FB280C-F14C-406D-8AA4-2F45CB5E086E}" type="datetime1">
              <a:rPr lang="en-CA" smtClean="0"/>
              <a:t>03/13/2017</a:t>
            </a:fld>
            <a:endParaRPr lang="en-CA"/>
          </a:p>
        </p:txBody>
      </p:sp>
      <p:sp>
        <p:nvSpPr>
          <p:cNvPr id="6" name="Footer Placeholder 5"/>
          <p:cNvSpPr>
            <a:spLocks noGrp="1"/>
          </p:cNvSpPr>
          <p:nvPr>
            <p:ph type="ftr" sz="quarter" idx="11"/>
          </p:nvPr>
        </p:nvSpPr>
        <p:spPr/>
        <p:txBody>
          <a:bodyPr/>
          <a:lstStyle/>
          <a:p>
            <a:r>
              <a:rPr lang="en-CA"/>
              <a:t>Curriculum and Assessment Policy Branch, 2016</a:t>
            </a:r>
          </a:p>
        </p:txBody>
      </p:sp>
      <p:sp>
        <p:nvSpPr>
          <p:cNvPr id="7" name="Slide Number Placeholder 6"/>
          <p:cNvSpPr>
            <a:spLocks noGrp="1"/>
          </p:cNvSpPr>
          <p:nvPr>
            <p:ph type="sldNum" sz="quarter" idx="12"/>
          </p:nvPr>
        </p:nvSpPr>
        <p:spPr/>
        <p:txBody>
          <a:bodyPr/>
          <a:lstStyle/>
          <a:p>
            <a:fld id="{74C22EB6-A0B0-4F6F-9143-A21C47EC15A9}" type="slidenum">
              <a:rPr lang="en-CA" smtClean="0"/>
              <a:t>‹#›</a:t>
            </a:fld>
            <a:endParaRPr lang="en-CA"/>
          </a:p>
        </p:txBody>
      </p:sp>
      <p:sp>
        <p:nvSpPr>
          <p:cNvPr id="8" name="Rectangle 7"/>
          <p:cNvSpPr/>
          <p:nvPr userDrawn="1"/>
        </p:nvSpPr>
        <p:spPr>
          <a:xfrm>
            <a:off x="0" y="6282000"/>
            <a:ext cx="12192000" cy="576000"/>
          </a:xfrm>
          <a:prstGeom prst="rect">
            <a:avLst/>
          </a:prstGeom>
          <a:gradFill flip="none" rotWithShape="1">
            <a:gsLst>
              <a:gs pos="0">
                <a:schemeClr val="tx1"/>
              </a:gs>
              <a:gs pos="44000">
                <a:schemeClr val="accent5">
                  <a:lumMod val="50000"/>
                </a:schemeClr>
              </a:gs>
              <a:gs pos="100000">
                <a:srgbClr val="00B0F0"/>
              </a:gs>
            </a:gsLst>
            <a:lin ang="10800000" scaled="1"/>
            <a:tileRect/>
          </a:gra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9" name="Footer Placeholder 5"/>
          <p:cNvSpPr txBox="1">
            <a:spLocks/>
          </p:cNvSpPr>
          <p:nvPr userDrawn="1"/>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t>Curriculum and Assessment Policy Branch, 2016</a:t>
            </a:r>
            <a:endParaRPr lang="en-CA" dirty="0"/>
          </a:p>
        </p:txBody>
      </p:sp>
      <p:pic>
        <p:nvPicPr>
          <p:cNvPr id="11" name="Picture 10"/>
          <p:cNvPicPr>
            <a:picLocks noChangeAspect="1"/>
          </p:cNvPicPr>
          <p:nvPr userDrawn="1"/>
        </p:nvPicPr>
        <p:blipFill>
          <a:blip r:embed="rId2"/>
          <a:stretch>
            <a:fillRect/>
          </a:stretch>
        </p:blipFill>
        <p:spPr>
          <a:xfrm>
            <a:off x="10606087" y="6341400"/>
            <a:ext cx="1495425" cy="457200"/>
          </a:xfrm>
          <a:prstGeom prst="rect">
            <a:avLst/>
          </a:prstGeom>
        </p:spPr>
      </p:pic>
      <p:sp>
        <p:nvSpPr>
          <p:cNvPr id="10" name="Slide Number Placeholder 6"/>
          <p:cNvSpPr txBox="1">
            <a:spLocks/>
          </p:cNvSpPr>
          <p:nvPr userDrawn="1"/>
        </p:nvSpPr>
        <p:spPr>
          <a:xfrm>
            <a:off x="107867" y="635940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5">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4C22EB6-A0B0-4F6F-9143-A21C47EC15A9}" type="slidenum">
              <a:rPr lang="en-CA" smtClean="0">
                <a:solidFill>
                  <a:schemeClr val="accent5">
                    <a:lumMod val="50000"/>
                  </a:schemeClr>
                </a:solidFill>
              </a:rPr>
              <a:pPr/>
              <a:t>‹#›</a:t>
            </a:fld>
            <a:endParaRPr lang="en-CA" dirty="0">
              <a:solidFill>
                <a:schemeClr val="accent5">
                  <a:lumMod val="50000"/>
                </a:schemeClr>
              </a:solidFill>
            </a:endParaRPr>
          </a:p>
        </p:txBody>
      </p:sp>
      <p:sp>
        <p:nvSpPr>
          <p:cNvPr id="12" name="TextBox 11"/>
          <p:cNvSpPr txBox="1"/>
          <p:nvPr userDrawn="1"/>
        </p:nvSpPr>
        <p:spPr>
          <a:xfrm>
            <a:off x="2538485" y="0"/>
            <a:ext cx="9653516" cy="338554"/>
          </a:xfrm>
          <a:prstGeom prst="rect">
            <a:avLst/>
          </a:prstGeom>
          <a:noFill/>
        </p:spPr>
        <p:txBody>
          <a:bodyPr wrap="square" rtlCol="0">
            <a:spAutoFit/>
          </a:bodyPr>
          <a:lstStyle/>
          <a:p>
            <a:pPr algn="r"/>
            <a:r>
              <a:rPr lang="en-CA" sz="1600" dirty="0"/>
              <a:t>Based upon research by Dr. Cathy Bruce, Trent University</a:t>
            </a:r>
            <a:r>
              <a:rPr lang="en-CA" sz="1600" baseline="0" dirty="0"/>
              <a:t> and Curriculum Assessment Policy Branch</a:t>
            </a:r>
            <a:endParaRPr lang="en-CA" sz="1600" dirty="0"/>
          </a:p>
        </p:txBody>
      </p:sp>
      <p:sp>
        <p:nvSpPr>
          <p:cNvPr id="13" name="Shape 58"/>
          <p:cNvSpPr txBox="1">
            <a:spLocks/>
          </p:cNvSpPr>
          <p:nvPr userDrawn="1"/>
        </p:nvSpPr>
        <p:spPr>
          <a:xfrm>
            <a:off x="1984998" y="6571283"/>
            <a:ext cx="10704511" cy="365125"/>
          </a:xfrm>
          <a:prstGeom prst="rect">
            <a:avLst/>
          </a:prstGeom>
          <a:noFill/>
          <a:ln>
            <a:noFill/>
          </a:ln>
        </p:spPr>
        <p:txBody>
          <a:bodyPr vert="horz" lIns="91425" tIns="45700" rIns="91425" bIns="45700" rtlCol="0" anchor="t" anchorCtr="0">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SzPct val="25000"/>
            </a:pPr>
            <a:r>
              <a:rPr lang="en-CA" dirty="0">
                <a:solidFill>
                  <a:srgbClr val="00C1DE"/>
                </a:solidFill>
                <a:latin typeface="Calibri"/>
                <a:ea typeface="Calibri"/>
                <a:cs typeface="Calibri"/>
                <a:sym typeface="Calibri"/>
              </a:rPr>
              <a:t>Based upon research by Dr. Cathy Bruce, Trent University and Curriculum and Assessment Policy Branch</a:t>
            </a:r>
          </a:p>
        </p:txBody>
      </p:sp>
    </p:spTree>
    <p:extLst>
      <p:ext uri="{BB962C8B-B14F-4D97-AF65-F5344CB8AC3E}">
        <p14:creationId xmlns:p14="http://schemas.microsoft.com/office/powerpoint/2010/main" val="1354187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CA"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980D67-9167-454C-A2C4-0B52A98D2DF6}" type="datetime1">
              <a:rPr lang="en-CA" smtClean="0"/>
              <a:t>03/13/2017</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CA"/>
              <a:t>Curriculum and Assessment Policy Branch, 2016</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C22EB6-A0B0-4F6F-9143-A21C47EC15A9}" type="slidenum">
              <a:rPr lang="en-CA" smtClean="0"/>
              <a:t>‹#›</a:t>
            </a:fld>
            <a:endParaRPr lang="en-CA"/>
          </a:p>
        </p:txBody>
      </p:sp>
      <p:sp>
        <p:nvSpPr>
          <p:cNvPr id="7" name="Rectangle 6"/>
          <p:cNvSpPr/>
          <p:nvPr userDrawn="1"/>
        </p:nvSpPr>
        <p:spPr>
          <a:xfrm>
            <a:off x="0" y="6282000"/>
            <a:ext cx="12192000" cy="576000"/>
          </a:xfrm>
          <a:prstGeom prst="rect">
            <a:avLst/>
          </a:prstGeom>
          <a:gradFill flip="none" rotWithShape="1">
            <a:gsLst>
              <a:gs pos="0">
                <a:schemeClr val="tx1"/>
              </a:gs>
              <a:gs pos="44000">
                <a:schemeClr val="accent5">
                  <a:lumMod val="50000"/>
                </a:schemeClr>
              </a:gs>
              <a:gs pos="100000">
                <a:srgbClr val="00B0F0"/>
              </a:gs>
            </a:gsLst>
            <a:lin ang="10800000" scaled="1"/>
            <a:tileRect/>
          </a:gra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8" name="Footer Placeholder 5"/>
          <p:cNvSpPr txBox="1">
            <a:spLocks/>
          </p:cNvSpPr>
          <p:nvPr userDrawn="1"/>
        </p:nvSpPr>
        <p:spPr>
          <a:xfrm>
            <a:off x="4038600" y="6356350"/>
            <a:ext cx="4114800" cy="365125"/>
          </a:xfrm>
          <a:prstGeom prst="rect">
            <a:avLst/>
          </a:prstGeom>
        </p:spPr>
        <p:txBody>
          <a:bodyPr/>
          <a:lstStyle>
            <a:defPPr>
              <a:defRPr lang="en-US"/>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CA" sz="1200" dirty="0"/>
              <a:t>Curriculum and Assessment Policy Branch, 2016</a:t>
            </a:r>
          </a:p>
        </p:txBody>
      </p:sp>
      <p:sp>
        <p:nvSpPr>
          <p:cNvPr id="9" name="Slide Number Placeholder 6"/>
          <p:cNvSpPr txBox="1">
            <a:spLocks/>
          </p:cNvSpPr>
          <p:nvPr userDrawn="1"/>
        </p:nvSpPr>
        <p:spPr>
          <a:xfrm>
            <a:off x="107867" y="6359401"/>
            <a:ext cx="2743200" cy="365125"/>
          </a:xfrm>
          <a:prstGeom prst="rect">
            <a:avLst/>
          </a:prstGeom>
        </p:spPr>
        <p:txBody>
          <a:bodyPr/>
          <a:lstStyle>
            <a:defPPr>
              <a:defRPr lang="en-US"/>
            </a:defPPr>
            <a:lvl1pPr marL="0" algn="l" defTabSz="914400" rtl="0" eaLnBrk="1" latinLnBrk="0" hangingPunct="1">
              <a:defRPr sz="1800" kern="1200">
                <a:solidFill>
                  <a:schemeClr val="accent5">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4C22EB6-A0B0-4F6F-9143-A21C47EC15A9}" type="slidenum">
              <a:rPr lang="en-CA" smtClean="0"/>
              <a:pPr/>
              <a:t>‹#›</a:t>
            </a:fld>
            <a:endParaRPr lang="en-CA" dirty="0"/>
          </a:p>
        </p:txBody>
      </p:sp>
      <p:pic>
        <p:nvPicPr>
          <p:cNvPr id="10" name="Picture 9"/>
          <p:cNvPicPr>
            <a:picLocks noChangeAspect="1"/>
          </p:cNvPicPr>
          <p:nvPr userDrawn="1"/>
        </p:nvPicPr>
        <p:blipFill>
          <a:blip r:embed="rId13"/>
          <a:stretch>
            <a:fillRect/>
          </a:stretch>
        </p:blipFill>
        <p:spPr>
          <a:xfrm>
            <a:off x="10606087" y="6341400"/>
            <a:ext cx="1495425" cy="457200"/>
          </a:xfrm>
          <a:prstGeom prst="rect">
            <a:avLst/>
          </a:prstGeom>
        </p:spPr>
      </p:pic>
      <p:sp>
        <p:nvSpPr>
          <p:cNvPr id="11" name="Shape 58"/>
          <p:cNvSpPr txBox="1">
            <a:spLocks/>
          </p:cNvSpPr>
          <p:nvPr userDrawn="1"/>
        </p:nvSpPr>
        <p:spPr>
          <a:xfrm>
            <a:off x="1984998" y="6571283"/>
            <a:ext cx="10704511" cy="365125"/>
          </a:xfrm>
          <a:prstGeom prst="rect">
            <a:avLst/>
          </a:prstGeom>
          <a:noFill/>
          <a:ln>
            <a:noFill/>
          </a:ln>
        </p:spPr>
        <p:txBody>
          <a:bodyPr vert="horz" lIns="91425" tIns="45700" rIns="91425" bIns="45700" rtlCol="0" anchor="t" anchorCtr="0">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SzPct val="25000"/>
            </a:pPr>
            <a:r>
              <a:rPr lang="en-CA" dirty="0">
                <a:solidFill>
                  <a:srgbClr val="00C1DE"/>
                </a:solidFill>
                <a:latin typeface="Calibri"/>
                <a:ea typeface="Calibri"/>
                <a:cs typeface="Calibri"/>
                <a:sym typeface="Calibri"/>
              </a:rPr>
              <a:t>Based upon research by Dr. Cathy Bruce, Trent University and Curriculum and Assessment Policy Branch</a:t>
            </a:r>
          </a:p>
        </p:txBody>
      </p:sp>
    </p:spTree>
    <p:extLst>
      <p:ext uri="{BB962C8B-B14F-4D97-AF65-F5344CB8AC3E}">
        <p14:creationId xmlns:p14="http://schemas.microsoft.com/office/powerpoint/2010/main" val="32983638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accent5">
              <a:lumMod val="50000"/>
            </a:schemeClr>
          </a:solidFill>
          <a:latin typeface="Trebuchet MS" panose="020B0603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accent5">
              <a:lumMod val="50000"/>
            </a:schemeClr>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000" kern="1200">
          <a:solidFill>
            <a:schemeClr val="accent5">
              <a:lumMod val="50000"/>
            </a:schemeClr>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lumMod val="50000"/>
            </a:schemeClr>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600" kern="1200">
          <a:solidFill>
            <a:schemeClr val="accent5">
              <a:lumMod val="50000"/>
            </a:schemeClr>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12.xml"/><Relationship Id="rId7"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3.emf"/></Relationships>
</file>

<file path=ppt/slides/_rels/slide13.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notesSlide" Target="../notesSlides/notesSlide13.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emf"/><Relationship Id="rId5" Type="http://schemas.openxmlformats.org/officeDocument/2006/relationships/oleObject" Target="../embeddings/oleObject3.bin"/><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14.wmf"/><Relationship Id="rId3" Type="http://schemas.openxmlformats.org/officeDocument/2006/relationships/notesSlide" Target="../notesSlides/notesSlide15.xml"/><Relationship Id="rId7" Type="http://schemas.openxmlformats.org/officeDocument/2006/relationships/oleObject" Target="../embeddings/oleObject5.bin"/><Relationship Id="rId12"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6.png"/><Relationship Id="rId11" Type="http://schemas.openxmlformats.org/officeDocument/2006/relationships/image" Target="../media/image17.png"/><Relationship Id="rId5" Type="http://schemas.openxmlformats.org/officeDocument/2006/relationships/image" Target="../media/image13.wmf"/><Relationship Id="rId10" Type="http://schemas.openxmlformats.org/officeDocument/2006/relationships/image" Target="../media/image15.wmf"/><Relationship Id="rId4" Type="http://schemas.openxmlformats.org/officeDocument/2006/relationships/oleObject" Target="../embeddings/oleObject4.bin"/><Relationship Id="rId9" Type="http://schemas.openxmlformats.org/officeDocument/2006/relationships/oleObject" Target="../embeddings/oleObject6.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9.bin"/><Relationship Id="rId5" Type="http://schemas.openxmlformats.org/officeDocument/2006/relationships/image" Target="../media/image3.emf"/><Relationship Id="rId4" Type="http://schemas.openxmlformats.org/officeDocument/2006/relationships/oleObject" Target="../embeddings/oleObject8.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1.bin"/><Relationship Id="rId5" Type="http://schemas.openxmlformats.org/officeDocument/2006/relationships/image" Target="../media/image3.emf"/><Relationship Id="rId4" Type="http://schemas.openxmlformats.org/officeDocument/2006/relationships/oleObject" Target="../embeddings/oleObject10.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170.pn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8.png"/><Relationship Id="rId5" Type="http://schemas.openxmlformats.org/officeDocument/2006/relationships/image" Target="../media/image3.emf"/><Relationship Id="rId4" Type="http://schemas.openxmlformats.org/officeDocument/2006/relationships/oleObject" Target="../embeddings/oleObject12.bin"/></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0.wmf"/><Relationship Id="rId13" Type="http://schemas.openxmlformats.org/officeDocument/2006/relationships/image" Target="../media/image22.wmf"/><Relationship Id="rId3" Type="http://schemas.openxmlformats.org/officeDocument/2006/relationships/notesSlide" Target="../notesSlides/notesSlide24.xml"/><Relationship Id="rId7" Type="http://schemas.openxmlformats.org/officeDocument/2006/relationships/oleObject" Target="../embeddings/oleObject14.bin"/><Relationship Id="rId12"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19.wmf"/><Relationship Id="rId11" Type="http://schemas.openxmlformats.org/officeDocument/2006/relationships/image" Target="../media/image21.wmf"/><Relationship Id="rId5" Type="http://schemas.openxmlformats.org/officeDocument/2006/relationships/oleObject" Target="../embeddings/oleObject13.bin"/><Relationship Id="rId10" Type="http://schemas.openxmlformats.org/officeDocument/2006/relationships/oleObject" Target="../embeddings/oleObject15.bin"/><Relationship Id="rId4" Type="http://schemas.openxmlformats.org/officeDocument/2006/relationships/image" Target="../media/image23.jpeg"/><Relationship Id="rId9" Type="http://schemas.openxmlformats.org/officeDocument/2006/relationships/image" Target="../media/image24.jpe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emf"/><Relationship Id="rId9"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74C22EB6-A0B0-4F6F-9143-A21C47EC15A9}" type="slidenum">
              <a:rPr lang="en-CA" smtClean="0"/>
              <a:pPr/>
              <a:t>1</a:t>
            </a:fld>
            <a:endParaRPr lang="en-CA" dirty="0"/>
          </a:p>
        </p:txBody>
      </p:sp>
      <p:sp>
        <p:nvSpPr>
          <p:cNvPr id="4" name="Content Placeholder 3"/>
          <p:cNvSpPr>
            <a:spLocks noGrp="1"/>
          </p:cNvSpPr>
          <p:nvPr>
            <p:ph idx="1"/>
          </p:nvPr>
        </p:nvSpPr>
        <p:spPr/>
        <p:txBody>
          <a:bodyPr/>
          <a:lstStyle/>
          <a:p>
            <a:r>
              <a:rPr lang="en-CA" dirty="0"/>
              <a:t>Where do you use fractions?</a:t>
            </a:r>
          </a:p>
          <a:p>
            <a:endParaRPr lang="en-CA" dirty="0"/>
          </a:p>
          <a:p>
            <a:r>
              <a:rPr lang="en-CA" dirty="0"/>
              <a:t> Welcome, while you’re waiting please share your experiences about where you use fractions outside instruction on the 11 X 17 sheet provided at your tables.</a:t>
            </a:r>
          </a:p>
        </p:txBody>
      </p:sp>
      <p:sp>
        <p:nvSpPr>
          <p:cNvPr id="3" name="Title 2"/>
          <p:cNvSpPr>
            <a:spLocks noGrp="1"/>
          </p:cNvSpPr>
          <p:nvPr>
            <p:ph type="title"/>
          </p:nvPr>
        </p:nvSpPr>
        <p:spPr/>
        <p:txBody>
          <a:bodyPr/>
          <a:lstStyle/>
          <a:p>
            <a:pPr algn="ctr"/>
            <a:r>
              <a:rPr lang="en-CA" b="1" dirty="0"/>
              <a:t>Ways We Use Fractions</a:t>
            </a:r>
          </a:p>
        </p:txBody>
      </p:sp>
    </p:spTree>
    <p:extLst>
      <p:ext uri="{BB962C8B-B14F-4D97-AF65-F5344CB8AC3E}">
        <p14:creationId xmlns:p14="http://schemas.microsoft.com/office/powerpoint/2010/main" val="1381341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This is a screen shot of a lesson plan called the Ways We Use Fractions." title="Math for Teach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58491" y="381163"/>
            <a:ext cx="5952661" cy="5776180"/>
          </a:xfrm>
          <a:prstGeom prst="rect">
            <a:avLst/>
          </a:prstGeom>
          <a:ln w="9525">
            <a:solidFill>
              <a:schemeClr val="tx1"/>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14" name="Title 13"/>
          <p:cNvSpPr>
            <a:spLocks noGrp="1"/>
          </p:cNvSpPr>
          <p:nvPr>
            <p:ph type="title"/>
          </p:nvPr>
        </p:nvSpPr>
        <p:spPr>
          <a:xfrm>
            <a:off x="838201" y="381163"/>
            <a:ext cx="4737410" cy="1737569"/>
          </a:xfrm>
        </p:spPr>
        <p:txBody>
          <a:bodyPr>
            <a:normAutofit fontScale="90000"/>
          </a:bodyPr>
          <a:lstStyle/>
          <a:p>
            <a:r>
              <a:rPr lang="en-CA" b="1" dirty="0"/>
              <a:t>Math For Teaching: Ways We Use Fractions</a:t>
            </a:r>
          </a:p>
        </p:txBody>
      </p:sp>
    </p:spTree>
    <p:extLst>
      <p:ext uri="{BB962C8B-B14F-4D97-AF65-F5344CB8AC3E}">
        <p14:creationId xmlns:p14="http://schemas.microsoft.com/office/powerpoint/2010/main" val="3740596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1" y="1778000"/>
            <a:ext cx="9036423" cy="3810000"/>
          </a:xfrm>
        </p:spPr>
        <p:txBody>
          <a:bodyPr>
            <a:normAutofit fontScale="92500" lnSpcReduction="10000"/>
          </a:bodyPr>
          <a:lstStyle/>
          <a:p>
            <a:r>
              <a:rPr lang="en-US" dirty="0">
                <a:solidFill>
                  <a:srgbClr val="000000"/>
                </a:solidFill>
              </a:rPr>
              <a:t>Part-whole relationship </a:t>
            </a:r>
          </a:p>
          <a:p>
            <a:r>
              <a:rPr lang="en-US" dirty="0">
                <a:solidFill>
                  <a:srgbClr val="000000"/>
                </a:solidFill>
              </a:rPr>
              <a:t>Part-part relationship (ratio)</a:t>
            </a:r>
          </a:p>
          <a:p>
            <a:pPr>
              <a:buFont typeface="Arial" pitchFamily="34" charset="0"/>
              <a:buChar char="•"/>
            </a:pPr>
            <a:r>
              <a:rPr lang="en-US" dirty="0">
                <a:solidFill>
                  <a:srgbClr val="000000"/>
                </a:solidFill>
              </a:rPr>
              <a:t>Number/Linear measure (distance from 0)</a:t>
            </a:r>
          </a:p>
          <a:p>
            <a:pPr>
              <a:buFont typeface="Arial" pitchFamily="34" charset="0"/>
              <a:buChar char="•"/>
            </a:pPr>
            <a:r>
              <a:rPr lang="en-US" dirty="0">
                <a:solidFill>
                  <a:srgbClr val="000000"/>
                </a:solidFill>
              </a:rPr>
              <a:t>Fraction as operator (multiplicative action on quantity)</a:t>
            </a:r>
          </a:p>
          <a:p>
            <a:r>
              <a:rPr lang="en-US" dirty="0">
                <a:solidFill>
                  <a:srgbClr val="000000"/>
                </a:solidFill>
              </a:rPr>
              <a:t>Fraction as quotient (division relationship)</a:t>
            </a:r>
          </a:p>
          <a:p>
            <a:pPr marL="0" indent="0">
              <a:buNone/>
            </a:pPr>
            <a:endParaRPr lang="en-US" dirty="0"/>
          </a:p>
          <a:p>
            <a:pPr marL="68580" indent="0" algn="ctr">
              <a:buNone/>
            </a:pPr>
            <a:r>
              <a:rPr lang="en-US" b="1" i="1" dirty="0">
                <a:solidFill>
                  <a:schemeClr val="accent3">
                    <a:lumMod val="50000"/>
                  </a:schemeClr>
                </a:solidFill>
              </a:rPr>
              <a:t>A fraction is one quantity or amount </a:t>
            </a:r>
          </a:p>
          <a:p>
            <a:endParaRPr lang="en-US" dirty="0"/>
          </a:p>
        </p:txBody>
      </p:sp>
      <p:sp>
        <p:nvSpPr>
          <p:cNvPr id="2" name="Title 1"/>
          <p:cNvSpPr>
            <a:spLocks noGrp="1"/>
          </p:cNvSpPr>
          <p:nvPr>
            <p:ph type="title"/>
          </p:nvPr>
        </p:nvSpPr>
        <p:spPr>
          <a:xfrm>
            <a:off x="1422400" y="304800"/>
            <a:ext cx="9366325" cy="1143000"/>
          </a:xfrm>
        </p:spPr>
        <p:txBody>
          <a:bodyPr>
            <a:normAutofit fontScale="90000"/>
          </a:bodyPr>
          <a:lstStyle/>
          <a:p>
            <a:pPr algn="ctr"/>
            <a:r>
              <a:rPr lang="en-US" b="1" dirty="0"/>
              <a:t>Multiple Constructs (Meanings) of Fractions</a:t>
            </a:r>
          </a:p>
        </p:txBody>
      </p:sp>
    </p:spTree>
    <p:extLst>
      <p:ext uri="{BB962C8B-B14F-4D97-AF65-F5344CB8AC3E}">
        <p14:creationId xmlns:p14="http://schemas.microsoft.com/office/powerpoint/2010/main" val="1759997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A cylinder is partitioned into sixths and filled to the two sixths mark with water." title="Volume Model"/>
          <p:cNvPicPr/>
          <p:nvPr/>
        </p:nvPicPr>
        <p:blipFill>
          <a:blip r:embed="rId4">
            <a:extLst>
              <a:ext uri="{28A0092B-C50C-407E-A947-70E740481C1C}">
                <a14:useLocalDpi xmlns:a14="http://schemas.microsoft.com/office/drawing/2010/main" val="0"/>
              </a:ext>
            </a:extLst>
          </a:blip>
          <a:srcRect/>
          <a:stretch>
            <a:fillRect/>
          </a:stretch>
        </p:blipFill>
        <p:spPr bwMode="auto">
          <a:xfrm>
            <a:off x="6518392" y="4946071"/>
            <a:ext cx="1528811" cy="1106176"/>
          </a:xfrm>
          <a:prstGeom prst="rect">
            <a:avLst/>
          </a:prstGeom>
          <a:noFill/>
          <a:ln>
            <a:noFill/>
          </a:ln>
        </p:spPr>
      </p:pic>
      <p:grpSp>
        <p:nvGrpSpPr>
          <p:cNvPr id="6" name="Group 40" descr="This is an image of a rectangular prism with two of the six faces coloured grey." title="rectangular prism"/>
          <p:cNvGrpSpPr>
            <a:grpSpLocks/>
          </p:cNvGrpSpPr>
          <p:nvPr/>
        </p:nvGrpSpPr>
        <p:grpSpPr bwMode="auto">
          <a:xfrm>
            <a:off x="3032336" y="5619115"/>
            <a:ext cx="738293" cy="466090"/>
            <a:chOff x="5513" y="6022"/>
            <a:chExt cx="872" cy="734"/>
          </a:xfrm>
        </p:grpSpPr>
        <p:sp>
          <p:nvSpPr>
            <p:cNvPr id="42" name="AutoShape 18"/>
            <p:cNvSpPr>
              <a:spLocks noChangeArrowheads="1"/>
            </p:cNvSpPr>
            <p:nvPr/>
          </p:nvSpPr>
          <p:spPr bwMode="auto">
            <a:xfrm>
              <a:off x="5513" y="6022"/>
              <a:ext cx="872" cy="734"/>
            </a:xfrm>
            <a:prstGeom prst="cube">
              <a:avLst>
                <a:gd name="adj" fmla="val 29157"/>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dirty="0"/>
            </a:p>
          </p:txBody>
        </p:sp>
        <p:sp>
          <p:nvSpPr>
            <p:cNvPr id="43" name="AutoShape 19"/>
            <p:cNvSpPr>
              <a:spLocks noChangeArrowheads="1"/>
            </p:cNvSpPr>
            <p:nvPr/>
          </p:nvSpPr>
          <p:spPr bwMode="auto">
            <a:xfrm>
              <a:off x="5513" y="6562"/>
              <a:ext cx="872" cy="194"/>
            </a:xfrm>
            <a:prstGeom prst="parallelogram">
              <a:avLst>
                <a:gd name="adj" fmla="val 112371"/>
              </a:avLst>
            </a:prstGeom>
            <a:solidFill>
              <a:srgbClr val="D8D8D8"/>
            </a:solidFill>
            <a:ln w="9525">
              <a:solidFill>
                <a:srgbClr val="000000"/>
              </a:solidFill>
              <a:miter lim="800000"/>
              <a:headEnd/>
              <a:tailEnd/>
            </a:ln>
          </p:spPr>
          <p:txBody>
            <a:bodyPr rot="0" vert="horz" wrap="square" lIns="91440" tIns="45720" rIns="91440" bIns="45720" anchor="t" anchorCtr="0" upright="1">
              <a:noAutofit/>
            </a:bodyPr>
            <a:lstStyle/>
            <a:p>
              <a:endParaRPr lang="en-US" dirty="0"/>
            </a:p>
          </p:txBody>
        </p:sp>
        <p:cxnSp>
          <p:nvCxnSpPr>
            <p:cNvPr id="44" name="AutoShape 20"/>
            <p:cNvCxnSpPr>
              <a:cxnSpLocks noChangeShapeType="1"/>
            </p:cNvCxnSpPr>
            <p:nvPr/>
          </p:nvCxnSpPr>
          <p:spPr bwMode="auto">
            <a:xfrm>
              <a:off x="6170" y="6231"/>
              <a:ext cx="0" cy="52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45" name="AutoShape 21"/>
            <p:cNvCxnSpPr>
              <a:cxnSpLocks noChangeShapeType="1"/>
            </p:cNvCxnSpPr>
            <p:nvPr/>
          </p:nvCxnSpPr>
          <p:spPr bwMode="auto">
            <a:xfrm>
              <a:off x="5745" y="6037"/>
              <a:ext cx="0" cy="52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sp>
        <p:nvSpPr>
          <p:cNvPr id="55" name="TextBox 54"/>
          <p:cNvSpPr txBox="1"/>
          <p:nvPr/>
        </p:nvSpPr>
        <p:spPr>
          <a:xfrm>
            <a:off x="4386370" y="4834284"/>
            <a:ext cx="1999189" cy="923330"/>
          </a:xfrm>
          <a:prstGeom prst="rect">
            <a:avLst/>
          </a:prstGeom>
          <a:noFill/>
        </p:spPr>
        <p:txBody>
          <a:bodyPr wrap="square" rtlCol="0">
            <a:spAutoFit/>
          </a:bodyPr>
          <a:lstStyle/>
          <a:p>
            <a:r>
              <a:rPr lang="en-US" dirty="0">
                <a:latin typeface="Trebuchet MS" pitchFamily="34" charset="0"/>
              </a:rPr>
              <a:t>3D Models</a:t>
            </a:r>
          </a:p>
          <a:p>
            <a:pPr marL="285750" indent="-285750">
              <a:buFont typeface="Arial" pitchFamily="34" charset="0"/>
              <a:buChar char="•"/>
            </a:pPr>
            <a:r>
              <a:rPr lang="en-US" dirty="0">
                <a:latin typeface="Trebuchet MS" pitchFamily="34" charset="0"/>
              </a:rPr>
              <a:t> volume</a:t>
            </a:r>
          </a:p>
          <a:p>
            <a:pPr marL="285750" indent="-285750">
              <a:buFont typeface="Arial" pitchFamily="34" charset="0"/>
              <a:buChar char="•"/>
            </a:pPr>
            <a:r>
              <a:rPr lang="en-US" dirty="0">
                <a:latin typeface="Trebuchet MS" pitchFamily="34" charset="0"/>
              </a:rPr>
              <a:t>surface area</a:t>
            </a:r>
            <a:endParaRPr lang="en-US" dirty="0"/>
          </a:p>
        </p:txBody>
      </p:sp>
      <p:pic>
        <p:nvPicPr>
          <p:cNvPr id="61" name="Picture 60" descr="A rectangle is divided into sixths with the one-sixth pieces non-congruent.  The rectangle was partitioned into thirds.  The first third was partitioned in half by a diagonal line, creating two sixths.  The second third was partitioned in half with a vertical line, creating two sixths.  The third third was partitioned into half with a horizontal line, creating two sixths." title="Two Sixths with non-congruent regions"/>
          <p:cNvPicPr/>
          <p:nvPr/>
        </p:nvPicPr>
        <p:blipFill>
          <a:blip r:embed="rId5">
            <a:extLst>
              <a:ext uri="{28A0092B-C50C-407E-A947-70E740481C1C}">
                <a14:useLocalDpi xmlns:a14="http://schemas.microsoft.com/office/drawing/2010/main" val="0"/>
              </a:ext>
            </a:extLst>
          </a:blip>
          <a:srcRect/>
          <a:stretch>
            <a:fillRect/>
          </a:stretch>
        </p:blipFill>
        <p:spPr bwMode="auto">
          <a:xfrm>
            <a:off x="8438313" y="3131875"/>
            <a:ext cx="2940887" cy="880454"/>
          </a:xfrm>
          <a:prstGeom prst="rect">
            <a:avLst/>
          </a:prstGeom>
          <a:noFill/>
          <a:ln>
            <a:noFill/>
          </a:ln>
        </p:spPr>
      </p:pic>
      <p:pic>
        <p:nvPicPr>
          <p:cNvPr id="62" name="Picture 61" descr="A rectangle is divided into sixths using two rows and three columns." title="Two Sixths Rectangle"/>
          <p:cNvPicPr/>
          <p:nvPr/>
        </p:nvPicPr>
        <p:blipFill>
          <a:blip r:embed="rId6">
            <a:extLst>
              <a:ext uri="{28A0092B-C50C-407E-A947-70E740481C1C}">
                <a14:useLocalDpi xmlns:a14="http://schemas.microsoft.com/office/drawing/2010/main" val="0"/>
              </a:ext>
            </a:extLst>
          </a:blip>
          <a:srcRect/>
          <a:stretch>
            <a:fillRect/>
          </a:stretch>
        </p:blipFill>
        <p:spPr bwMode="auto">
          <a:xfrm>
            <a:off x="5677856" y="3060184"/>
            <a:ext cx="2028393" cy="1087572"/>
          </a:xfrm>
          <a:prstGeom prst="rect">
            <a:avLst/>
          </a:prstGeom>
          <a:noFill/>
          <a:ln>
            <a:noFill/>
          </a:ln>
        </p:spPr>
      </p:pic>
      <p:pic>
        <p:nvPicPr>
          <p:cNvPr id="60" name="Picture 59" descr="Six triangles are arranged to form an irregular polygon with two-sixth of the area shaded." title="Two sixths with Triangles"/>
          <p:cNvPicPr/>
          <p:nvPr/>
        </p:nvPicPr>
        <p:blipFill>
          <a:blip r:embed="rId7">
            <a:extLst>
              <a:ext uri="{28A0092B-C50C-407E-A947-70E740481C1C}">
                <a14:useLocalDpi xmlns:a14="http://schemas.microsoft.com/office/drawing/2010/main" val="0"/>
              </a:ext>
            </a:extLst>
          </a:blip>
          <a:srcRect/>
          <a:stretch>
            <a:fillRect/>
          </a:stretch>
        </p:blipFill>
        <p:spPr bwMode="auto">
          <a:xfrm>
            <a:off x="3089672" y="3078329"/>
            <a:ext cx="1931568" cy="1069427"/>
          </a:xfrm>
          <a:prstGeom prst="rect">
            <a:avLst/>
          </a:prstGeom>
          <a:noFill/>
          <a:ln>
            <a:noFill/>
          </a:ln>
        </p:spPr>
      </p:pic>
      <p:sp>
        <p:nvSpPr>
          <p:cNvPr id="49" name="TextBox 48"/>
          <p:cNvSpPr txBox="1"/>
          <p:nvPr/>
        </p:nvSpPr>
        <p:spPr>
          <a:xfrm>
            <a:off x="815413" y="3284984"/>
            <a:ext cx="2641600" cy="369332"/>
          </a:xfrm>
          <a:prstGeom prst="rect">
            <a:avLst/>
          </a:prstGeom>
          <a:noFill/>
        </p:spPr>
        <p:txBody>
          <a:bodyPr wrap="square" rtlCol="0">
            <a:spAutoFit/>
          </a:bodyPr>
          <a:lstStyle/>
          <a:p>
            <a:r>
              <a:rPr lang="en-US" dirty="0">
                <a:latin typeface="Trebuchet MS" pitchFamily="34" charset="0"/>
              </a:rPr>
              <a:t>2D Area Models</a:t>
            </a:r>
          </a:p>
        </p:txBody>
      </p:sp>
      <p:grpSp>
        <p:nvGrpSpPr>
          <p:cNvPr id="33" name="Group 32" descr="A number line extends from 0 to 2, with a heavy line extending from 0 to two sixths of the distance between 0 and 1. "/>
          <p:cNvGrpSpPr>
            <a:grpSpLocks/>
          </p:cNvGrpSpPr>
          <p:nvPr/>
        </p:nvGrpSpPr>
        <p:grpSpPr bwMode="auto">
          <a:xfrm>
            <a:off x="3571240" y="1848906"/>
            <a:ext cx="2814320" cy="475507"/>
            <a:chOff x="8487" y="2240"/>
            <a:chExt cx="2562" cy="604"/>
          </a:xfrm>
        </p:grpSpPr>
        <p:sp>
          <p:nvSpPr>
            <p:cNvPr id="34" name="Rectangle 33"/>
            <p:cNvSpPr>
              <a:spLocks noChangeArrowheads="1"/>
            </p:cNvSpPr>
            <p:nvPr/>
          </p:nvSpPr>
          <p:spPr bwMode="auto">
            <a:xfrm>
              <a:off x="8806" y="2339"/>
              <a:ext cx="351" cy="74"/>
            </a:xfrm>
            <a:prstGeom prst="rect">
              <a:avLst/>
            </a:prstGeom>
            <a:solidFill>
              <a:srgbClr val="0070C0"/>
            </a:solidFill>
            <a:ln w="9525">
              <a:solidFill>
                <a:srgbClr val="0070C0"/>
              </a:solidFill>
              <a:miter lim="800000"/>
              <a:headEnd/>
              <a:tailEnd/>
            </a:ln>
          </p:spPr>
          <p:txBody>
            <a:bodyPr rot="0" vert="horz" wrap="square" lIns="91440" tIns="45720" rIns="91440" bIns="45720" anchor="t" anchorCtr="0" upright="1">
              <a:noAutofit/>
            </a:bodyPr>
            <a:lstStyle/>
            <a:p>
              <a:endParaRPr lang="en-CA"/>
            </a:p>
          </p:txBody>
        </p:sp>
        <p:grpSp>
          <p:nvGrpSpPr>
            <p:cNvPr id="35" name="Group 34"/>
            <p:cNvGrpSpPr>
              <a:grpSpLocks/>
            </p:cNvGrpSpPr>
            <p:nvPr/>
          </p:nvGrpSpPr>
          <p:grpSpPr bwMode="auto">
            <a:xfrm>
              <a:off x="8487" y="2240"/>
              <a:ext cx="2562" cy="604"/>
              <a:chOff x="8798" y="2196"/>
              <a:chExt cx="2562" cy="604"/>
            </a:xfrm>
          </p:grpSpPr>
          <p:grpSp>
            <p:nvGrpSpPr>
              <p:cNvPr id="36" name="Group 35"/>
              <p:cNvGrpSpPr>
                <a:grpSpLocks/>
              </p:cNvGrpSpPr>
              <p:nvPr/>
            </p:nvGrpSpPr>
            <p:grpSpPr bwMode="auto">
              <a:xfrm>
                <a:off x="8798" y="2196"/>
                <a:ext cx="2562" cy="250"/>
                <a:chOff x="8798" y="2196"/>
                <a:chExt cx="2562" cy="250"/>
              </a:xfrm>
            </p:grpSpPr>
            <p:cxnSp>
              <p:nvCxnSpPr>
                <p:cNvPr id="46" name="AutoShape 7"/>
                <p:cNvCxnSpPr>
                  <a:cxnSpLocks noChangeShapeType="1"/>
                </p:cNvCxnSpPr>
                <p:nvPr/>
              </p:nvCxnSpPr>
              <p:spPr bwMode="auto">
                <a:xfrm>
                  <a:off x="8798" y="2326"/>
                  <a:ext cx="2562"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47" name="AutoShape 8"/>
                <p:cNvCxnSpPr>
                  <a:cxnSpLocks noChangeShapeType="1"/>
                </p:cNvCxnSpPr>
                <p:nvPr/>
              </p:nvCxnSpPr>
              <p:spPr bwMode="auto">
                <a:xfrm>
                  <a:off x="9117" y="2196"/>
                  <a:ext cx="0" cy="25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51" name="AutoShape 9"/>
                <p:cNvCxnSpPr>
                  <a:cxnSpLocks noChangeShapeType="1"/>
                </p:cNvCxnSpPr>
                <p:nvPr/>
              </p:nvCxnSpPr>
              <p:spPr bwMode="auto">
                <a:xfrm>
                  <a:off x="10126" y="2196"/>
                  <a:ext cx="0" cy="25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59" name="AutoShape 10"/>
                <p:cNvCxnSpPr>
                  <a:cxnSpLocks noChangeShapeType="1"/>
                </p:cNvCxnSpPr>
                <p:nvPr/>
              </p:nvCxnSpPr>
              <p:spPr bwMode="auto">
                <a:xfrm>
                  <a:off x="11106" y="2196"/>
                  <a:ext cx="0" cy="25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grpSp>
            <p:nvGrpSpPr>
              <p:cNvPr id="37" name="Group 36"/>
              <p:cNvGrpSpPr>
                <a:grpSpLocks/>
              </p:cNvGrpSpPr>
              <p:nvPr/>
            </p:nvGrpSpPr>
            <p:grpSpPr bwMode="auto">
              <a:xfrm>
                <a:off x="9003" y="2296"/>
                <a:ext cx="2192" cy="504"/>
                <a:chOff x="9003" y="2296"/>
                <a:chExt cx="2192" cy="504"/>
              </a:xfrm>
            </p:grpSpPr>
            <p:sp>
              <p:nvSpPr>
                <p:cNvPr id="38" name="Text Box 13"/>
                <p:cNvSpPr txBox="1">
                  <a:spLocks noChangeArrowheads="1"/>
                </p:cNvSpPr>
                <p:nvPr/>
              </p:nvSpPr>
              <p:spPr bwMode="auto">
                <a:xfrm>
                  <a:off x="9003" y="2446"/>
                  <a:ext cx="24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rot="0" vert="horz" wrap="square" lIns="91440" tIns="45720" rIns="91440" bIns="45720" anchor="t" anchorCtr="0" upright="1">
                  <a:noAutofit/>
                </a:bodyPr>
                <a:lstStyle/>
                <a:p>
                  <a:pPr marL="0" marR="0">
                    <a:spcBef>
                      <a:spcPts val="0"/>
                    </a:spcBef>
                    <a:spcAft>
                      <a:spcPts val="0"/>
                    </a:spcAft>
                  </a:pPr>
                  <a:r>
                    <a:rPr lang="en-US" sz="1000">
                      <a:effectLst/>
                      <a:latin typeface="Arial" panose="020B0604020202020204" pitchFamily="34" charset="0"/>
                      <a:ea typeface="Cambria" panose="02040503050406030204" pitchFamily="18" charset="0"/>
                      <a:cs typeface="Times New Roman" panose="02020603050405020304" pitchFamily="18" charset="0"/>
                    </a:rPr>
                    <a:t>0</a:t>
                  </a:r>
                  <a:endParaRPr lang="en-CA" sz="1100">
                    <a:effectLst/>
                    <a:latin typeface="Arial" panose="020B0604020202020204" pitchFamily="34" charset="0"/>
                    <a:ea typeface="Cambria" panose="02040503050406030204" pitchFamily="18" charset="0"/>
                    <a:cs typeface="Times New Roman" panose="02020603050405020304" pitchFamily="18" charset="0"/>
                  </a:endParaRPr>
                </a:p>
              </p:txBody>
            </p:sp>
            <p:sp>
              <p:nvSpPr>
                <p:cNvPr id="39" name="Text Box 14"/>
                <p:cNvSpPr txBox="1">
                  <a:spLocks noChangeArrowheads="1"/>
                </p:cNvSpPr>
                <p:nvPr/>
              </p:nvSpPr>
              <p:spPr bwMode="auto">
                <a:xfrm>
                  <a:off x="9997" y="2446"/>
                  <a:ext cx="24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rot="0" vert="horz" wrap="square" lIns="91440" tIns="45720" rIns="91440" bIns="45720" anchor="t" anchorCtr="0" upright="1">
                  <a:noAutofit/>
                </a:bodyPr>
                <a:lstStyle/>
                <a:p>
                  <a:pPr marL="0" marR="0">
                    <a:spcBef>
                      <a:spcPts val="0"/>
                    </a:spcBef>
                    <a:spcAft>
                      <a:spcPts val="0"/>
                    </a:spcAft>
                  </a:pPr>
                  <a:r>
                    <a:rPr lang="en-US" sz="1000">
                      <a:effectLst/>
                      <a:latin typeface="Arial" panose="020B0604020202020204" pitchFamily="34" charset="0"/>
                      <a:ea typeface="Cambria" panose="02040503050406030204" pitchFamily="18" charset="0"/>
                      <a:cs typeface="Times New Roman" panose="02020603050405020304" pitchFamily="18" charset="0"/>
                    </a:rPr>
                    <a:t>1</a:t>
                  </a:r>
                  <a:endParaRPr lang="en-CA" sz="1100">
                    <a:effectLst/>
                    <a:latin typeface="Arial" panose="020B0604020202020204" pitchFamily="34" charset="0"/>
                    <a:ea typeface="Cambria" panose="02040503050406030204" pitchFamily="18" charset="0"/>
                    <a:cs typeface="Times New Roman" panose="02020603050405020304" pitchFamily="18" charset="0"/>
                  </a:endParaRPr>
                </a:p>
              </p:txBody>
            </p:sp>
            <p:sp>
              <p:nvSpPr>
                <p:cNvPr id="40" name="Text Box 15"/>
                <p:cNvSpPr txBox="1">
                  <a:spLocks noChangeArrowheads="1"/>
                </p:cNvSpPr>
                <p:nvPr/>
              </p:nvSpPr>
              <p:spPr bwMode="auto">
                <a:xfrm>
                  <a:off x="10953" y="2446"/>
                  <a:ext cx="24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rot="0" vert="horz" wrap="square" lIns="91440" tIns="45720" rIns="91440" bIns="45720" anchor="t" anchorCtr="0" upright="1">
                  <a:noAutofit/>
                </a:bodyPr>
                <a:lstStyle/>
                <a:p>
                  <a:pPr marL="0" marR="0">
                    <a:spcBef>
                      <a:spcPts val="0"/>
                    </a:spcBef>
                    <a:spcAft>
                      <a:spcPts val="0"/>
                    </a:spcAft>
                  </a:pPr>
                  <a:r>
                    <a:rPr lang="en-US" sz="1000">
                      <a:effectLst/>
                      <a:latin typeface="Arial" panose="020B0604020202020204" pitchFamily="34" charset="0"/>
                      <a:ea typeface="Cambria" panose="02040503050406030204" pitchFamily="18" charset="0"/>
                      <a:cs typeface="Times New Roman" panose="02020603050405020304" pitchFamily="18" charset="0"/>
                    </a:rPr>
                    <a:t>2</a:t>
                  </a:r>
                  <a:endParaRPr lang="en-CA" sz="1100">
                    <a:effectLst/>
                    <a:latin typeface="Arial" panose="020B0604020202020204" pitchFamily="34" charset="0"/>
                    <a:ea typeface="Cambria" panose="02040503050406030204" pitchFamily="18" charset="0"/>
                    <a:cs typeface="Times New Roman" panose="02020603050405020304" pitchFamily="18" charset="0"/>
                  </a:endParaRPr>
                </a:p>
              </p:txBody>
            </p:sp>
            <p:sp>
              <p:nvSpPr>
                <p:cNvPr id="41" name="Text Box 16"/>
                <p:cNvSpPr txBox="1">
                  <a:spLocks noChangeArrowheads="1"/>
                </p:cNvSpPr>
                <p:nvPr/>
              </p:nvSpPr>
              <p:spPr bwMode="auto">
                <a:xfrm>
                  <a:off x="9251" y="2296"/>
                  <a:ext cx="492" cy="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rot="0" vert="horz" wrap="none" lIns="91440" tIns="45720" rIns="91440" bIns="45720" anchor="t" anchorCtr="0" upright="1">
                  <a:spAutoFit/>
                </a:bodyPr>
                <a:lstStyle/>
                <a:p>
                  <a:pPr marL="0" marR="0">
                    <a:spcBef>
                      <a:spcPts val="0"/>
                    </a:spcBef>
                    <a:spcAft>
                      <a:spcPts val="0"/>
                    </a:spcAft>
                  </a:pPr>
                  <a:endParaRPr lang="en-US" sz="800">
                    <a:effectLst/>
                    <a:latin typeface="Arial" panose="020B0604020202020204" pitchFamily="34" charset="0"/>
                    <a:ea typeface="Cambria" panose="02040503050406030204" pitchFamily="18" charset="0"/>
                    <a:cs typeface="Times New Roman" panose="02020603050405020304" pitchFamily="18" charset="0"/>
                  </a:endParaRPr>
                </a:p>
              </p:txBody>
            </p:sp>
          </p:grpSp>
        </p:grpSp>
      </p:grpSp>
      <p:sp>
        <p:nvSpPr>
          <p:cNvPr id="48" name="TextBox 47"/>
          <p:cNvSpPr txBox="1"/>
          <p:nvPr/>
        </p:nvSpPr>
        <p:spPr>
          <a:xfrm>
            <a:off x="7112000" y="1828801"/>
            <a:ext cx="4267200" cy="369332"/>
          </a:xfrm>
          <a:prstGeom prst="rect">
            <a:avLst/>
          </a:prstGeom>
          <a:noFill/>
        </p:spPr>
        <p:txBody>
          <a:bodyPr wrap="square" rtlCol="0">
            <a:spAutoFit/>
          </a:bodyPr>
          <a:lstStyle/>
          <a:p>
            <a:r>
              <a:rPr lang="en-US" dirty="0">
                <a:latin typeface="Trebuchet MS" pitchFamily="34" charset="0"/>
              </a:rPr>
              <a:t>Linear models</a:t>
            </a:r>
          </a:p>
        </p:txBody>
      </p:sp>
      <p:graphicFrame>
        <p:nvGraphicFramePr>
          <p:cNvPr id="56" name="Object 55" descr="This shows the fraction two-sixths." title="Two-sixths"/>
          <p:cNvGraphicFramePr>
            <a:graphicFrameLocks noChangeAspect="1"/>
          </p:cNvGraphicFramePr>
          <p:nvPr>
            <p:extLst>
              <p:ext uri="{D42A27DB-BD31-4B8C-83A1-F6EECF244321}">
                <p14:modId xmlns:p14="http://schemas.microsoft.com/office/powerpoint/2010/main" val="675311710"/>
              </p:ext>
            </p:extLst>
          </p:nvPr>
        </p:nvGraphicFramePr>
        <p:xfrm>
          <a:off x="9441333" y="1114378"/>
          <a:ext cx="1263837" cy="1624933"/>
        </p:xfrm>
        <a:graphic>
          <a:graphicData uri="http://schemas.openxmlformats.org/presentationml/2006/ole">
            <mc:AlternateContent xmlns:mc="http://schemas.openxmlformats.org/markup-compatibility/2006">
              <mc:Choice xmlns:v="urn:schemas-microsoft-com:vml" Requires="v">
                <p:oleObj spid="_x0000_s1220" name="Equation" r:id="rId8" imgW="118800" imgH="200880" progId="Equation.3">
                  <p:embed/>
                </p:oleObj>
              </mc:Choice>
              <mc:Fallback>
                <p:oleObj name="Equation" r:id="rId8" imgW="118800" imgH="2008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41333" y="1114378"/>
                        <a:ext cx="1263837" cy="1624933"/>
                      </a:xfrm>
                      <a:prstGeom prst="rect">
                        <a:avLst/>
                      </a:prstGeom>
                      <a:noFill/>
                      <a:extLst/>
                    </p:spPr>
                  </p:pic>
                </p:oleObj>
              </mc:Fallback>
            </mc:AlternateContent>
          </a:graphicData>
        </a:graphic>
      </p:graphicFrame>
      <p:sp>
        <p:nvSpPr>
          <p:cNvPr id="2" name="Title 1"/>
          <p:cNvSpPr>
            <a:spLocks noGrp="1"/>
          </p:cNvSpPr>
          <p:nvPr>
            <p:ph type="title"/>
          </p:nvPr>
        </p:nvSpPr>
        <p:spPr>
          <a:xfrm>
            <a:off x="597159" y="304800"/>
            <a:ext cx="11327363" cy="1143000"/>
          </a:xfrm>
        </p:spPr>
        <p:txBody>
          <a:bodyPr>
            <a:normAutofit fontScale="90000"/>
          </a:bodyPr>
          <a:lstStyle/>
          <a:p>
            <a:r>
              <a:rPr lang="en-US" b="1" dirty="0"/>
              <a:t>Part-Whole Relationships: Continuous Model</a:t>
            </a:r>
          </a:p>
        </p:txBody>
      </p:sp>
    </p:spTree>
    <p:extLst>
      <p:ext uri="{BB962C8B-B14F-4D97-AF65-F5344CB8AC3E}">
        <p14:creationId xmlns:p14="http://schemas.microsoft.com/office/powerpoint/2010/main" val="3391588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Eighteen apples are arranged in two columns of three rows with three apples per row.  The top row of six apples is circled, showing two sixths of the set of apples are in the top row." title="Apple Array Set Model"/>
          <p:cNvPicPr/>
          <p:nvPr/>
        </p:nvPicPr>
        <p:blipFill>
          <a:blip r:embed="rId4">
            <a:extLst>
              <a:ext uri="{28A0092B-C50C-407E-A947-70E740481C1C}">
                <a14:useLocalDpi xmlns:a14="http://schemas.microsoft.com/office/drawing/2010/main" val="0"/>
              </a:ext>
            </a:extLst>
          </a:blip>
          <a:srcRect/>
          <a:stretch>
            <a:fillRect/>
          </a:stretch>
        </p:blipFill>
        <p:spPr bwMode="auto">
          <a:xfrm>
            <a:off x="6940492" y="3779334"/>
            <a:ext cx="2889308" cy="2406447"/>
          </a:xfrm>
          <a:prstGeom prst="rect">
            <a:avLst/>
          </a:prstGeom>
          <a:noFill/>
        </p:spPr>
      </p:pic>
      <p:pic>
        <p:nvPicPr>
          <p:cNvPr id="7" name="Picture 6" descr="Six happy faces, of two different sizes form a set.  Two of the happy faces are yellow and circled, showing two sixths." title="Faces Set Model"/>
          <p:cNvPicPr/>
          <p:nvPr/>
        </p:nvPicPr>
        <p:blipFill>
          <a:blip r:embed="rId5">
            <a:extLst>
              <a:ext uri="{28A0092B-C50C-407E-A947-70E740481C1C}">
                <a14:useLocalDpi xmlns:a14="http://schemas.microsoft.com/office/drawing/2010/main" val="0"/>
              </a:ext>
            </a:extLst>
          </a:blip>
          <a:srcRect/>
          <a:stretch>
            <a:fillRect/>
          </a:stretch>
        </p:blipFill>
        <p:spPr bwMode="auto">
          <a:xfrm>
            <a:off x="5624512" y="1544859"/>
            <a:ext cx="3976688" cy="2193704"/>
          </a:xfrm>
          <a:prstGeom prst="rect">
            <a:avLst/>
          </a:prstGeom>
          <a:noFill/>
          <a:ln>
            <a:noFill/>
          </a:ln>
        </p:spPr>
      </p:pic>
      <p:pic>
        <p:nvPicPr>
          <p:cNvPr id="12" name="Picture 11" descr="A hexagon, a triangle, a rhombus, a circle and two stars form a set.  The stars are circled, showing two-sixths." title="Shapes Set Model"/>
          <p:cNvPicPr/>
          <p:nvPr/>
        </p:nvPicPr>
        <p:blipFill>
          <a:blip r:embed="rId6">
            <a:extLst>
              <a:ext uri="{28A0092B-C50C-407E-A947-70E740481C1C}">
                <a14:useLocalDpi xmlns:a14="http://schemas.microsoft.com/office/drawing/2010/main" val="0"/>
              </a:ext>
            </a:extLst>
          </a:blip>
          <a:srcRect/>
          <a:stretch>
            <a:fillRect/>
          </a:stretch>
        </p:blipFill>
        <p:spPr bwMode="auto">
          <a:xfrm>
            <a:off x="474171" y="2729346"/>
            <a:ext cx="5087995" cy="2294775"/>
          </a:xfrm>
          <a:prstGeom prst="rect">
            <a:avLst/>
          </a:prstGeom>
          <a:noFill/>
        </p:spPr>
      </p:pic>
      <p:graphicFrame>
        <p:nvGraphicFramePr>
          <p:cNvPr id="4" name="Object 3" descr="This shows the fraction two-sixths." title="Two-Sixths"/>
          <p:cNvGraphicFramePr>
            <a:graphicFrameLocks noChangeAspect="1"/>
          </p:cNvGraphicFramePr>
          <p:nvPr>
            <p:extLst>
              <p:ext uri="{D42A27DB-BD31-4B8C-83A1-F6EECF244321}">
                <p14:modId xmlns:p14="http://schemas.microsoft.com/office/powerpoint/2010/main" val="2981112086"/>
              </p:ext>
            </p:extLst>
          </p:nvPr>
        </p:nvGraphicFramePr>
        <p:xfrm>
          <a:off x="10070359" y="1805752"/>
          <a:ext cx="1436701" cy="1847187"/>
        </p:xfrm>
        <a:graphic>
          <a:graphicData uri="http://schemas.openxmlformats.org/presentationml/2006/ole">
            <mc:AlternateContent xmlns:mc="http://schemas.openxmlformats.org/markup-compatibility/2006">
              <mc:Choice xmlns:v="urn:schemas-microsoft-com:vml" Requires="v">
                <p:oleObj spid="_x0000_s2167" name="Equation" r:id="rId7" imgW="118800" imgH="200880" progId="Equation.3">
                  <p:embed/>
                </p:oleObj>
              </mc:Choice>
              <mc:Fallback>
                <p:oleObj name="Equation" r:id="rId7" imgW="118800" imgH="200880" progId="Equation.3">
                  <p:embed/>
                  <p:pic>
                    <p:nvPicPr>
                      <p:cNvPr id="0" name="Object 55" descr="This shows the fraction two-sixths with the number 2 over the number six. "/>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70359" y="1805752"/>
                        <a:ext cx="1436701" cy="1847187"/>
                      </a:xfrm>
                      <a:prstGeom prst="rect">
                        <a:avLst/>
                      </a:prstGeom>
                      <a:noFill/>
                      <a:ln>
                        <a:noFill/>
                      </a:ln>
                      <a:extLst/>
                    </p:spPr>
                  </p:pic>
                </p:oleObj>
              </mc:Fallback>
            </mc:AlternateContent>
          </a:graphicData>
        </a:graphic>
      </p:graphicFrame>
      <p:sp>
        <p:nvSpPr>
          <p:cNvPr id="2" name="Title 1"/>
          <p:cNvSpPr>
            <a:spLocks noGrp="1"/>
          </p:cNvSpPr>
          <p:nvPr>
            <p:ph type="title"/>
          </p:nvPr>
        </p:nvSpPr>
        <p:spPr>
          <a:xfrm>
            <a:off x="1173622" y="401859"/>
            <a:ext cx="10200622" cy="1143000"/>
          </a:xfrm>
        </p:spPr>
        <p:txBody>
          <a:bodyPr>
            <a:normAutofit fontScale="90000"/>
          </a:bodyPr>
          <a:lstStyle/>
          <a:p>
            <a:pPr algn="ctr"/>
            <a:r>
              <a:rPr lang="en-US" b="1" dirty="0"/>
              <a:t>Part-Whole Relationships: Set/Discrete Models</a:t>
            </a:r>
          </a:p>
        </p:txBody>
      </p:sp>
    </p:spTree>
    <p:extLst>
      <p:ext uri="{BB962C8B-B14F-4D97-AF65-F5344CB8AC3E}">
        <p14:creationId xmlns:p14="http://schemas.microsoft.com/office/powerpoint/2010/main" val="27981363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8100" y="1599456"/>
            <a:ext cx="8898069" cy="4421088"/>
          </a:xfrm>
        </p:spPr>
        <p:txBody>
          <a:bodyPr>
            <a:normAutofit/>
          </a:bodyPr>
          <a:lstStyle/>
          <a:p>
            <a:r>
              <a:rPr lang="en-US" sz="3200" dirty="0">
                <a:solidFill>
                  <a:srgbClr val="000000"/>
                </a:solidFill>
              </a:rPr>
              <a:t>2 parts orange concentrate to 6 parts water</a:t>
            </a:r>
          </a:p>
          <a:p>
            <a:r>
              <a:rPr lang="en-US" sz="3200" dirty="0">
                <a:solidFill>
                  <a:srgbClr val="000000"/>
                </a:solidFill>
              </a:rPr>
              <a:t>2:6</a:t>
            </a:r>
          </a:p>
          <a:p>
            <a:r>
              <a:rPr lang="en-US" sz="3200" dirty="0">
                <a:solidFill>
                  <a:srgbClr val="000000"/>
                </a:solidFill>
              </a:rPr>
              <a:t>There is    as much orange concentrate as water in this glass</a:t>
            </a:r>
          </a:p>
          <a:p>
            <a:r>
              <a:rPr lang="en-US" dirty="0">
                <a:solidFill>
                  <a:srgbClr val="000000"/>
                </a:solidFill>
              </a:rPr>
              <a:t>The slope of a line is </a:t>
            </a:r>
          </a:p>
          <a:p>
            <a:r>
              <a:rPr lang="en-US" sz="3200" dirty="0">
                <a:solidFill>
                  <a:srgbClr val="000000"/>
                </a:solidFill>
              </a:rPr>
              <a:t>The tangent of angle A is </a:t>
            </a:r>
          </a:p>
        </p:txBody>
      </p:sp>
      <p:grpSp>
        <p:nvGrpSpPr>
          <p:cNvPr id="4" name="Group 3" descr="This is a picture of a blue right angle triangle that has the number 2 beside the left hand vertical side. The number 6 is below the triangle with the letter A to the right of the right-hand corner of the triangle."/>
          <p:cNvGrpSpPr/>
          <p:nvPr/>
        </p:nvGrpSpPr>
        <p:grpSpPr>
          <a:xfrm>
            <a:off x="7315200" y="3810000"/>
            <a:ext cx="1862666" cy="1283732"/>
            <a:chOff x="7315200" y="3810000"/>
            <a:chExt cx="1862666" cy="1283732"/>
          </a:xfrm>
        </p:grpSpPr>
        <p:sp>
          <p:nvSpPr>
            <p:cNvPr id="7" name="Right Triangle 6"/>
            <p:cNvSpPr/>
            <p:nvPr/>
          </p:nvSpPr>
          <p:spPr>
            <a:xfrm>
              <a:off x="7616886" y="3810000"/>
              <a:ext cx="1219200" cy="9144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TextBox 7"/>
            <p:cNvSpPr txBox="1"/>
            <p:nvPr/>
          </p:nvSpPr>
          <p:spPr>
            <a:xfrm>
              <a:off x="8075643" y="4724400"/>
              <a:ext cx="301686" cy="369332"/>
            </a:xfrm>
            <a:prstGeom prst="rect">
              <a:avLst/>
            </a:prstGeom>
            <a:noFill/>
          </p:spPr>
          <p:txBody>
            <a:bodyPr wrap="none" rtlCol="0">
              <a:spAutoFit/>
            </a:bodyPr>
            <a:lstStyle/>
            <a:p>
              <a:r>
                <a:rPr lang="en-CA" dirty="0"/>
                <a:t>6</a:t>
              </a:r>
            </a:p>
          </p:txBody>
        </p:sp>
        <p:sp>
          <p:nvSpPr>
            <p:cNvPr id="9" name="TextBox 8"/>
            <p:cNvSpPr txBox="1"/>
            <p:nvPr/>
          </p:nvSpPr>
          <p:spPr>
            <a:xfrm>
              <a:off x="7315200" y="3930846"/>
              <a:ext cx="301686" cy="369332"/>
            </a:xfrm>
            <a:prstGeom prst="rect">
              <a:avLst/>
            </a:prstGeom>
            <a:noFill/>
          </p:spPr>
          <p:txBody>
            <a:bodyPr wrap="none" rtlCol="0">
              <a:spAutoFit/>
            </a:bodyPr>
            <a:lstStyle/>
            <a:p>
              <a:r>
                <a:rPr lang="en-CA" dirty="0"/>
                <a:t>2</a:t>
              </a:r>
            </a:p>
          </p:txBody>
        </p:sp>
        <p:sp>
          <p:nvSpPr>
            <p:cNvPr id="11" name="TextBox 10"/>
            <p:cNvSpPr txBox="1"/>
            <p:nvPr/>
          </p:nvSpPr>
          <p:spPr>
            <a:xfrm>
              <a:off x="8883541" y="4536532"/>
              <a:ext cx="294325" cy="372533"/>
            </a:xfrm>
            <a:prstGeom prst="rect">
              <a:avLst/>
            </a:prstGeom>
            <a:noFill/>
          </p:spPr>
          <p:txBody>
            <a:bodyPr wrap="square" rtlCol="0">
              <a:spAutoFit/>
            </a:bodyPr>
            <a:lstStyle/>
            <a:p>
              <a:r>
                <a:rPr lang="en-CA" dirty="0"/>
                <a:t>A</a:t>
              </a:r>
            </a:p>
          </p:txBody>
        </p:sp>
      </p:grpSp>
      <p:pic>
        <p:nvPicPr>
          <p:cNvPr id="10246" name="Picture 6" descr="This is the fraction two-sixth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91385" y="3519128"/>
            <a:ext cx="571500"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2" name="Object 11" descr="This shows the fraction two-sixths with the number 2 over the number six. "/>
          <p:cNvGraphicFramePr>
            <a:graphicFrameLocks noChangeAspect="1"/>
          </p:cNvGraphicFramePr>
          <p:nvPr>
            <p:extLst/>
          </p:nvPr>
        </p:nvGraphicFramePr>
        <p:xfrm>
          <a:off x="10895292" y="3614378"/>
          <a:ext cx="478952" cy="685800"/>
        </p:xfrm>
        <a:graphic>
          <a:graphicData uri="http://schemas.openxmlformats.org/presentationml/2006/ole">
            <mc:AlternateContent xmlns:mc="http://schemas.openxmlformats.org/markup-compatibility/2006">
              <mc:Choice xmlns:v="urn:schemas-microsoft-com:vml" Requires="v">
                <p:oleObj spid="_x0000_s12297" name="Equation" r:id="rId5" imgW="118800" imgH="200880" progId="Equation.3">
                  <p:embed/>
                </p:oleObj>
              </mc:Choice>
              <mc:Fallback>
                <p:oleObj name="Equation" r:id="rId5" imgW="118800" imgH="200880" progId="Equation.3">
                  <p:embed/>
                  <p:pic>
                    <p:nvPicPr>
                      <p:cNvPr id="12" name="Object 11" descr="This shows the fraction two-sixths with the number 2 over the number six.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5292" y="3614378"/>
                        <a:ext cx="478952"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This is a picture of a glass full of orange juice."/>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240333" y="1600200"/>
            <a:ext cx="1843318" cy="1803400"/>
          </a:xfrm>
          <a:prstGeom prst="rect">
            <a:avLst/>
          </a:prstGeom>
        </p:spPr>
      </p:pic>
      <p:pic>
        <p:nvPicPr>
          <p:cNvPr id="20" name="Picture 6" descr="This is the fraction two-sixth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79005" y="2602493"/>
            <a:ext cx="571500"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6" descr="This is the fraction two-sixth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81754" y="4159455"/>
            <a:ext cx="571500"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1298591" y="457200"/>
            <a:ext cx="9366325" cy="1143000"/>
          </a:xfrm>
        </p:spPr>
        <p:txBody>
          <a:bodyPr>
            <a:normAutofit/>
          </a:bodyPr>
          <a:lstStyle/>
          <a:p>
            <a:pPr algn="ctr"/>
            <a:r>
              <a:rPr lang="en-US" b="1" dirty="0"/>
              <a:t>Part-Part Relationships</a:t>
            </a:r>
          </a:p>
        </p:txBody>
      </p:sp>
    </p:spTree>
    <p:extLst>
      <p:ext uri="{BB962C8B-B14F-4D97-AF65-F5344CB8AC3E}">
        <p14:creationId xmlns:p14="http://schemas.microsoft.com/office/powerpoint/2010/main" val="371281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9572500" y="4892213"/>
            <a:ext cx="1768981" cy="1015663"/>
          </a:xfrm>
          <a:prstGeom prst="rect">
            <a:avLst/>
          </a:prstGeom>
          <a:noFill/>
        </p:spPr>
        <p:txBody>
          <a:bodyPr wrap="square" rtlCol="0">
            <a:spAutoFit/>
          </a:bodyPr>
          <a:lstStyle/>
          <a:p>
            <a:pPr marL="4763"/>
            <a:r>
              <a:rPr lang="en-CA" sz="3000" dirty="0">
                <a:solidFill>
                  <a:schemeClr val="tx2"/>
                </a:solidFill>
              </a:rPr>
              <a:t>girls</a:t>
            </a:r>
          </a:p>
          <a:p>
            <a:pPr marL="4763"/>
            <a:r>
              <a:rPr lang="en-CA" sz="3000" dirty="0">
                <a:solidFill>
                  <a:schemeClr val="tx2"/>
                </a:solidFill>
              </a:rPr>
              <a:t>boys</a:t>
            </a:r>
          </a:p>
        </p:txBody>
      </p:sp>
      <p:graphicFrame>
        <p:nvGraphicFramePr>
          <p:cNvPr id="26" name="Object 25" descr="two-thirds"/>
          <p:cNvGraphicFramePr>
            <a:graphicFrameLocks noChangeAspect="1"/>
          </p:cNvGraphicFramePr>
          <p:nvPr>
            <p:extLst>
              <p:ext uri="{D42A27DB-BD31-4B8C-83A1-F6EECF244321}">
                <p14:modId xmlns:p14="http://schemas.microsoft.com/office/powerpoint/2010/main" val="2687423504"/>
              </p:ext>
            </p:extLst>
          </p:nvPr>
        </p:nvGraphicFramePr>
        <p:xfrm>
          <a:off x="9221575" y="4933163"/>
          <a:ext cx="474663" cy="968375"/>
        </p:xfrm>
        <a:graphic>
          <a:graphicData uri="http://schemas.openxmlformats.org/presentationml/2006/ole">
            <mc:AlternateContent xmlns:mc="http://schemas.openxmlformats.org/markup-compatibility/2006">
              <mc:Choice xmlns:v="urn:schemas-microsoft-com:vml" Requires="v">
                <p:oleObj spid="_x0000_s13346" name="Equation" r:id="rId4" imgW="152280" imgH="393480" progId="Equation.3">
                  <p:embed/>
                </p:oleObj>
              </mc:Choice>
              <mc:Fallback>
                <p:oleObj name="Equation" r:id="rId4" imgW="152280" imgH="393480" progId="Equation.3">
                  <p:embed/>
                  <p:pic>
                    <p:nvPicPr>
                      <p:cNvPr id="26" name="Object 25" descr="two-third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21575" y="4933163"/>
                        <a:ext cx="474663" cy="968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TextBox 22"/>
          <p:cNvSpPr txBox="1"/>
          <p:nvPr/>
        </p:nvSpPr>
        <p:spPr>
          <a:xfrm>
            <a:off x="8138299" y="4512149"/>
            <a:ext cx="3891733" cy="553998"/>
          </a:xfrm>
          <a:prstGeom prst="rect">
            <a:avLst/>
          </a:prstGeom>
          <a:noFill/>
        </p:spPr>
        <p:txBody>
          <a:bodyPr wrap="square" rtlCol="0">
            <a:spAutoFit/>
          </a:bodyPr>
          <a:lstStyle/>
          <a:p>
            <a:r>
              <a:rPr lang="en-CA" sz="3000" b="1" dirty="0">
                <a:solidFill>
                  <a:schemeClr val="tx2"/>
                </a:solidFill>
              </a:rPr>
              <a:t>Part-Part Relationship</a:t>
            </a:r>
          </a:p>
        </p:txBody>
      </p:sp>
      <p:pic>
        <p:nvPicPr>
          <p:cNvPr id="8" name="Picture 7" descr="This image shows five soccer players, three are male and two are female."/>
          <p:cNvPicPr>
            <a:picLocks noChangeAspect="1"/>
          </p:cNvPicPr>
          <p:nvPr/>
        </p:nvPicPr>
        <p:blipFill>
          <a:blip r:embed="rId6" cstate="print"/>
          <a:stretch>
            <a:fillRect/>
          </a:stretch>
        </p:blipFill>
        <p:spPr>
          <a:xfrm>
            <a:off x="1388305" y="4877909"/>
            <a:ext cx="6273328" cy="1286367"/>
          </a:xfrm>
          <a:prstGeom prst="rect">
            <a:avLst/>
          </a:prstGeom>
        </p:spPr>
      </p:pic>
      <p:sp>
        <p:nvSpPr>
          <p:cNvPr id="22" name="TextBox 21"/>
          <p:cNvSpPr txBox="1"/>
          <p:nvPr/>
        </p:nvSpPr>
        <p:spPr>
          <a:xfrm>
            <a:off x="576332" y="3373457"/>
            <a:ext cx="11110943" cy="1477328"/>
          </a:xfrm>
          <a:prstGeom prst="rect">
            <a:avLst/>
          </a:prstGeom>
          <a:noFill/>
        </p:spPr>
        <p:txBody>
          <a:bodyPr wrap="square" rtlCol="0">
            <a:spAutoFit/>
          </a:bodyPr>
          <a:lstStyle/>
          <a:p>
            <a:r>
              <a:rPr lang="en-CA" sz="3000" b="1" dirty="0">
                <a:solidFill>
                  <a:schemeClr val="tx2"/>
                </a:solidFill>
              </a:rPr>
              <a:t>Part-Whole Relationship</a:t>
            </a:r>
          </a:p>
          <a:p>
            <a:pPr marL="895350" indent="-895350"/>
            <a:r>
              <a:rPr lang="en-CA" sz="3000" dirty="0">
                <a:solidFill>
                  <a:schemeClr val="tx2"/>
                </a:solidFill>
              </a:rPr>
              <a:t>      of the people on the team are girls…. 2 girls and 3 boys for a team of 5 players</a:t>
            </a:r>
          </a:p>
        </p:txBody>
      </p:sp>
      <p:graphicFrame>
        <p:nvGraphicFramePr>
          <p:cNvPr id="28" name="Object 27" descr="two-fifths"/>
          <p:cNvGraphicFramePr>
            <a:graphicFrameLocks noChangeAspect="1"/>
          </p:cNvGraphicFramePr>
          <p:nvPr>
            <p:extLst>
              <p:ext uri="{D42A27DB-BD31-4B8C-83A1-F6EECF244321}">
                <p14:modId xmlns:p14="http://schemas.microsoft.com/office/powerpoint/2010/main" val="3481254031"/>
              </p:ext>
            </p:extLst>
          </p:nvPr>
        </p:nvGraphicFramePr>
        <p:xfrm>
          <a:off x="616645" y="3864449"/>
          <a:ext cx="339725" cy="647700"/>
        </p:xfrm>
        <a:graphic>
          <a:graphicData uri="http://schemas.openxmlformats.org/presentationml/2006/ole">
            <mc:AlternateContent xmlns:mc="http://schemas.openxmlformats.org/markup-compatibility/2006">
              <mc:Choice xmlns:v="urn:schemas-microsoft-com:vml" Requires="v">
                <p:oleObj spid="_x0000_s13347" name="Equation" r:id="rId7" imgW="139639" imgH="355446" progId="Equation.3">
                  <p:embed/>
                </p:oleObj>
              </mc:Choice>
              <mc:Fallback>
                <p:oleObj name="Equation" r:id="rId7" imgW="139639" imgH="355446" progId="Equation.3">
                  <p:embed/>
                  <p:pic>
                    <p:nvPicPr>
                      <p:cNvPr id="28" name="Object 27" descr="two-fifth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6645" y="3864449"/>
                        <a:ext cx="339725"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TextBox 23"/>
          <p:cNvSpPr txBox="1"/>
          <p:nvPr/>
        </p:nvSpPr>
        <p:spPr>
          <a:xfrm>
            <a:off x="9284483" y="2180462"/>
            <a:ext cx="2545863" cy="1015663"/>
          </a:xfrm>
          <a:prstGeom prst="rect">
            <a:avLst/>
          </a:prstGeom>
          <a:noFill/>
        </p:spPr>
        <p:txBody>
          <a:bodyPr wrap="square" rtlCol="0">
            <a:spAutoFit/>
          </a:bodyPr>
          <a:lstStyle/>
          <a:p>
            <a:pPr marL="4763"/>
            <a:r>
              <a:rPr lang="en-CA" sz="3000" dirty="0">
                <a:solidFill>
                  <a:schemeClr val="tx2"/>
                </a:solidFill>
              </a:rPr>
              <a:t>girls</a:t>
            </a:r>
          </a:p>
          <a:p>
            <a:pPr marL="4763"/>
            <a:r>
              <a:rPr lang="en-CA" sz="3000" dirty="0">
                <a:solidFill>
                  <a:schemeClr val="tx2"/>
                </a:solidFill>
              </a:rPr>
              <a:t>players in total</a:t>
            </a:r>
          </a:p>
        </p:txBody>
      </p:sp>
      <p:graphicFrame>
        <p:nvGraphicFramePr>
          <p:cNvPr id="5" name="Object 4" descr="two-sevenths"/>
          <p:cNvGraphicFramePr>
            <a:graphicFrameLocks noChangeAspect="1"/>
          </p:cNvGraphicFramePr>
          <p:nvPr>
            <p:extLst>
              <p:ext uri="{D42A27DB-BD31-4B8C-83A1-F6EECF244321}">
                <p14:modId xmlns:p14="http://schemas.microsoft.com/office/powerpoint/2010/main" val="1391251866"/>
              </p:ext>
            </p:extLst>
          </p:nvPr>
        </p:nvGraphicFramePr>
        <p:xfrm>
          <a:off x="8821786" y="2128598"/>
          <a:ext cx="530177" cy="1029497"/>
        </p:xfrm>
        <a:graphic>
          <a:graphicData uri="http://schemas.openxmlformats.org/presentationml/2006/ole">
            <mc:AlternateContent xmlns:mc="http://schemas.openxmlformats.org/markup-compatibility/2006">
              <mc:Choice xmlns:v="urn:schemas-microsoft-com:vml" Requires="v">
                <p:oleObj spid="_x0000_s13348" name="Equation" r:id="rId9" imgW="139639" imgH="342751" progId="Equation.3">
                  <p:embed/>
                </p:oleObj>
              </mc:Choice>
              <mc:Fallback>
                <p:oleObj name="Equation" r:id="rId9" imgW="139639" imgH="342751" progId="Equation.3">
                  <p:embed/>
                  <p:pic>
                    <p:nvPicPr>
                      <p:cNvPr id="5" name="Object 4" descr="two-sevenths"/>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21786" y="2128598"/>
                        <a:ext cx="530177" cy="10294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nvSpPr>
        <p:spPr>
          <a:xfrm>
            <a:off x="8138299" y="1578932"/>
            <a:ext cx="4245505" cy="553998"/>
          </a:xfrm>
          <a:prstGeom prst="rect">
            <a:avLst/>
          </a:prstGeom>
          <a:noFill/>
        </p:spPr>
        <p:txBody>
          <a:bodyPr wrap="square" rtlCol="0">
            <a:spAutoFit/>
          </a:bodyPr>
          <a:lstStyle/>
          <a:p>
            <a:r>
              <a:rPr lang="en-CA" sz="3000" b="1" dirty="0">
                <a:solidFill>
                  <a:schemeClr val="tx2"/>
                </a:solidFill>
              </a:rPr>
              <a:t>Part-Whole Relationship</a:t>
            </a:r>
          </a:p>
        </p:txBody>
      </p:sp>
      <p:pic>
        <p:nvPicPr>
          <p:cNvPr id="14" name="Picture 13" descr="This image shows soccer players. There are five male soccer players and two female soccer players."/>
          <p:cNvPicPr>
            <a:picLocks noChangeAspect="1"/>
          </p:cNvPicPr>
          <p:nvPr/>
        </p:nvPicPr>
        <p:blipFill>
          <a:blip r:embed="rId11" cstate="print"/>
          <a:stretch>
            <a:fillRect/>
          </a:stretch>
        </p:blipFill>
        <p:spPr>
          <a:xfrm>
            <a:off x="578266" y="1341515"/>
            <a:ext cx="7218290" cy="1908213"/>
          </a:xfrm>
          <a:prstGeom prst="rect">
            <a:avLst/>
          </a:prstGeom>
        </p:spPr>
      </p:pic>
      <p:sp>
        <p:nvSpPr>
          <p:cNvPr id="21" name="TextBox 20"/>
          <p:cNvSpPr txBox="1"/>
          <p:nvPr/>
        </p:nvSpPr>
        <p:spPr>
          <a:xfrm>
            <a:off x="576332" y="200013"/>
            <a:ext cx="11425269" cy="1015663"/>
          </a:xfrm>
          <a:prstGeom prst="rect">
            <a:avLst/>
          </a:prstGeom>
          <a:noFill/>
        </p:spPr>
        <p:txBody>
          <a:bodyPr wrap="square" rtlCol="0">
            <a:spAutoFit/>
          </a:bodyPr>
          <a:lstStyle/>
          <a:p>
            <a:r>
              <a:rPr lang="en-CA" sz="3000" b="1" dirty="0">
                <a:solidFill>
                  <a:schemeClr val="tx2"/>
                </a:solidFill>
              </a:rPr>
              <a:t>Part-Part Relationship</a:t>
            </a:r>
          </a:p>
          <a:p>
            <a:r>
              <a:rPr lang="en-CA" sz="3000" dirty="0">
                <a:solidFill>
                  <a:schemeClr val="tx2"/>
                </a:solidFill>
              </a:rPr>
              <a:t>    as many girls as boys……2 girls and 5 boys for a team of 7 players</a:t>
            </a:r>
          </a:p>
        </p:txBody>
      </p:sp>
      <p:graphicFrame>
        <p:nvGraphicFramePr>
          <p:cNvPr id="27" name="Object 26" descr="two-fifths"/>
          <p:cNvGraphicFramePr>
            <a:graphicFrameLocks noChangeAspect="1"/>
          </p:cNvGraphicFramePr>
          <p:nvPr>
            <p:extLst>
              <p:ext uri="{D42A27DB-BD31-4B8C-83A1-F6EECF244321}">
                <p14:modId xmlns:p14="http://schemas.microsoft.com/office/powerpoint/2010/main" val="2709983114"/>
              </p:ext>
            </p:extLst>
          </p:nvPr>
        </p:nvGraphicFramePr>
        <p:xfrm>
          <a:off x="663575" y="676275"/>
          <a:ext cx="339725" cy="647700"/>
        </p:xfrm>
        <a:graphic>
          <a:graphicData uri="http://schemas.openxmlformats.org/presentationml/2006/ole">
            <mc:AlternateContent xmlns:mc="http://schemas.openxmlformats.org/markup-compatibility/2006">
              <mc:Choice xmlns:v="urn:schemas-microsoft-com:vml" Requires="v">
                <p:oleObj spid="_x0000_s13349" name="Equation" r:id="rId12" imgW="139639" imgH="355446" progId="Equation.3">
                  <p:embed/>
                </p:oleObj>
              </mc:Choice>
              <mc:Fallback>
                <p:oleObj name="Equation" r:id="rId12" imgW="139639" imgH="355446" progId="Equation.3">
                  <p:embed/>
                  <p:pic>
                    <p:nvPicPr>
                      <p:cNvPr id="27" name="Object 26" descr="two-fifth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3575" y="676275"/>
                        <a:ext cx="339725"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itle 8"/>
          <p:cNvSpPr>
            <a:spLocks noGrp="1"/>
          </p:cNvSpPr>
          <p:nvPr>
            <p:ph type="title"/>
          </p:nvPr>
        </p:nvSpPr>
        <p:spPr>
          <a:xfrm>
            <a:off x="3375724" y="-1134672"/>
            <a:ext cx="5908759" cy="1134672"/>
          </a:xfrm>
        </p:spPr>
        <p:txBody>
          <a:bodyPr>
            <a:normAutofit/>
          </a:bodyPr>
          <a:lstStyle/>
          <a:p>
            <a:r>
              <a:rPr lang="en-CA" dirty="0"/>
              <a:t>Part-Part Relationship</a:t>
            </a:r>
          </a:p>
        </p:txBody>
      </p:sp>
    </p:spTree>
    <p:extLst>
      <p:ext uri="{BB962C8B-B14F-4D97-AF65-F5344CB8AC3E}">
        <p14:creationId xmlns:p14="http://schemas.microsoft.com/office/powerpoint/2010/main" val="534863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ox(in)">
                                      <p:cBhvr>
                                        <p:cTn id="7" dur="500"/>
                                        <p:tgtEl>
                                          <p:spTgt spid="21"/>
                                        </p:tgtEl>
                                      </p:cBhvr>
                                    </p:animEffect>
                                  </p:childTnLst>
                                </p:cTn>
                              </p:par>
                              <p:par>
                                <p:cTn id="8" presetID="4" presetClass="entr" presetSubtype="16"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ox(in)">
                                      <p:cBhvr>
                                        <p:cTn id="10" dur="500"/>
                                        <p:tgtEl>
                                          <p:spTgt spid="14"/>
                                        </p:tgtEl>
                                      </p:cBhvr>
                                    </p:animEffec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box(in)">
                                      <p:cBhvr>
                                        <p:cTn id="17" dur="500"/>
                                        <p:tgtEl>
                                          <p:spTgt spid="22"/>
                                        </p:tgtEl>
                                      </p:cBhvr>
                                    </p:animEffect>
                                  </p:childTnLst>
                                </p:cTn>
                              </p:par>
                              <p:par>
                                <p:cTn id="18" presetID="4" presetClass="entr" presetSubtype="16"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ox(in)">
                                      <p:cBhvr>
                                        <p:cTn id="20" dur="500"/>
                                        <p:tgtEl>
                                          <p:spTgt spid="8"/>
                                        </p:tgtEl>
                                      </p:cBhvr>
                                    </p:animEffec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ox(in)">
                                      <p:cBhvr>
                                        <p:cTn id="27" dur="500"/>
                                        <p:tgtEl>
                                          <p:spTgt spid="4"/>
                                        </p:tgtEl>
                                      </p:cBhvr>
                                    </p:animEffect>
                                  </p:childTnLst>
                                </p:cTn>
                              </p:par>
                              <p:par>
                                <p:cTn id="28" presetID="4" presetClass="entr" presetSubtype="16"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box(in)">
                                      <p:cBhvr>
                                        <p:cTn id="30" dur="500"/>
                                        <p:tgtEl>
                                          <p:spTgt spid="24"/>
                                        </p:tgtEl>
                                      </p:cBhvr>
                                    </p:animEffect>
                                  </p:childTnLst>
                                </p:cTn>
                              </p:par>
                              <p:par>
                                <p:cTn id="31" presetID="4" presetClass="entr" presetSubtype="16"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box(in)">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4" presetClass="entr" presetSubtype="16"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box(in)">
                                      <p:cBhvr>
                                        <p:cTn id="38" dur="500"/>
                                        <p:tgtEl>
                                          <p:spTgt spid="23"/>
                                        </p:tgtEl>
                                      </p:cBhvr>
                                    </p:animEffect>
                                  </p:childTnLst>
                                </p:cTn>
                              </p:par>
                              <p:par>
                                <p:cTn id="39" presetID="4" presetClass="entr" presetSubtype="16"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box(in)">
                                      <p:cBhvr>
                                        <p:cTn id="41" dur="500"/>
                                        <p:tgtEl>
                                          <p:spTgt spid="25"/>
                                        </p:tgtEl>
                                      </p:cBhvr>
                                    </p:animEffect>
                                  </p:childTnLst>
                                </p:cTn>
                              </p:par>
                              <p:par>
                                <p:cTn id="42" presetID="4" presetClass="entr" presetSubtype="16"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box(in)">
                                      <p:cBhvr>
                                        <p:cTn id="4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3" grpId="0"/>
      <p:bldP spid="22" grpId="0"/>
      <p:bldP spid="24" grpId="0"/>
      <p:bldP spid="4"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 name="Object 48" descr="The number 2 is over the number 6." title="Two-Sixths"/>
          <p:cNvGraphicFramePr>
            <a:graphicFrameLocks noChangeAspect="1"/>
          </p:cNvGraphicFramePr>
          <p:nvPr>
            <p:extLst>
              <p:ext uri="{D42A27DB-BD31-4B8C-83A1-F6EECF244321}">
                <p14:modId xmlns:p14="http://schemas.microsoft.com/office/powerpoint/2010/main" val="2818837241"/>
              </p:ext>
            </p:extLst>
          </p:nvPr>
        </p:nvGraphicFramePr>
        <p:xfrm>
          <a:off x="3739979" y="4877943"/>
          <a:ext cx="533400" cy="685800"/>
        </p:xfrm>
        <a:graphic>
          <a:graphicData uri="http://schemas.openxmlformats.org/presentationml/2006/ole">
            <mc:AlternateContent xmlns:mc="http://schemas.openxmlformats.org/markup-compatibility/2006">
              <mc:Choice xmlns:v="urn:schemas-microsoft-com:vml" Requires="v">
                <p:oleObj spid="_x0000_s5448" name="Equation" r:id="rId4" imgW="118800" imgH="200880" progId="Equation.3">
                  <p:embed/>
                </p:oleObj>
              </mc:Choice>
              <mc:Fallback>
                <p:oleObj name="Equation" r:id="rId4" imgW="118800" imgH="200880" progId="Equation.3">
                  <p:embed/>
                  <p:pic>
                    <p:nvPicPr>
                      <p:cNvPr id="56" name="Object 55" descr="The number 2 is over the number 6." title="Two-Sixth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9979" y="4877943"/>
                        <a:ext cx="533400"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6" name="Group 35" descr="A number line extends from 0 to 2, with a dot placed two sixths of the distance between 0 and 1. "/>
          <p:cNvGrpSpPr>
            <a:grpSpLocks/>
          </p:cNvGrpSpPr>
          <p:nvPr/>
        </p:nvGrpSpPr>
        <p:grpSpPr bwMode="auto">
          <a:xfrm>
            <a:off x="1971520" y="3848681"/>
            <a:ext cx="7912707" cy="2718374"/>
            <a:chOff x="6292" y="4721"/>
            <a:chExt cx="2562" cy="634"/>
          </a:xfrm>
        </p:grpSpPr>
        <p:sp>
          <p:nvSpPr>
            <p:cNvPr id="37" name="Text Box 2"/>
            <p:cNvSpPr txBox="1">
              <a:spLocks noChangeArrowheads="1"/>
            </p:cNvSpPr>
            <p:nvPr/>
          </p:nvSpPr>
          <p:spPr bwMode="auto">
            <a:xfrm>
              <a:off x="6695" y="4856"/>
              <a:ext cx="486"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rot="0" vert="horz" wrap="none" lIns="91440" tIns="45720" rIns="91440" bIns="45720" anchor="t" anchorCtr="0" upright="1">
              <a:spAutoFit/>
            </a:bodyPr>
            <a:lstStyle/>
            <a:p>
              <a:pPr marL="0" marR="0" algn="ctr">
                <a:spcBef>
                  <a:spcPts val="0"/>
                </a:spcBef>
                <a:spcAft>
                  <a:spcPts val="0"/>
                </a:spcAft>
              </a:pPr>
              <a:endParaRPr lang="en-US" sz="800">
                <a:effectLst/>
                <a:latin typeface="Arial" panose="020B0604020202020204" pitchFamily="34" charset="0"/>
                <a:ea typeface="Cambria" panose="02040503050406030204" pitchFamily="18" charset="0"/>
                <a:cs typeface="Times New Roman" panose="02020603050405020304" pitchFamily="18" charset="0"/>
              </a:endParaRPr>
            </a:p>
          </p:txBody>
        </p:sp>
        <p:grpSp>
          <p:nvGrpSpPr>
            <p:cNvPr id="38" name="Group 37"/>
            <p:cNvGrpSpPr>
              <a:grpSpLocks/>
            </p:cNvGrpSpPr>
            <p:nvPr/>
          </p:nvGrpSpPr>
          <p:grpSpPr bwMode="auto">
            <a:xfrm>
              <a:off x="6292" y="4721"/>
              <a:ext cx="2562" cy="602"/>
              <a:chOff x="6292" y="4721"/>
              <a:chExt cx="2562" cy="602"/>
            </a:xfrm>
          </p:grpSpPr>
          <p:grpSp>
            <p:nvGrpSpPr>
              <p:cNvPr id="39" name="Group 38"/>
              <p:cNvGrpSpPr>
                <a:grpSpLocks/>
              </p:cNvGrpSpPr>
              <p:nvPr/>
            </p:nvGrpSpPr>
            <p:grpSpPr bwMode="auto">
              <a:xfrm>
                <a:off x="6292" y="4721"/>
                <a:ext cx="2562" cy="602"/>
                <a:chOff x="6292" y="4721"/>
                <a:chExt cx="2562" cy="602"/>
              </a:xfrm>
            </p:grpSpPr>
            <p:sp>
              <p:nvSpPr>
                <p:cNvPr id="41" name="Text Box 13"/>
                <p:cNvSpPr txBox="1">
                  <a:spLocks noChangeArrowheads="1"/>
                </p:cNvSpPr>
                <p:nvPr/>
              </p:nvSpPr>
              <p:spPr bwMode="auto">
                <a:xfrm>
                  <a:off x="6559" y="4984"/>
                  <a:ext cx="24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rot="0" vert="horz" wrap="square" lIns="91440" tIns="45720" rIns="91440" bIns="45720" anchor="t" anchorCtr="0" upright="1">
                  <a:noAutofit/>
                </a:bodyPr>
                <a:lstStyle/>
                <a:p>
                  <a:pPr marL="0" marR="0">
                    <a:spcBef>
                      <a:spcPts val="0"/>
                    </a:spcBef>
                    <a:spcAft>
                      <a:spcPts val="0"/>
                    </a:spcAft>
                  </a:pPr>
                  <a:r>
                    <a:rPr lang="en-US" dirty="0">
                      <a:effectLst/>
                      <a:latin typeface="Arial" panose="020B0604020202020204" pitchFamily="34" charset="0"/>
                      <a:ea typeface="Cambria" panose="02040503050406030204" pitchFamily="18" charset="0"/>
                      <a:cs typeface="Times New Roman" panose="02020603050405020304" pitchFamily="18" charset="0"/>
                    </a:rPr>
                    <a:t>0</a:t>
                  </a:r>
                  <a:endParaRPr lang="en-CA" dirty="0">
                    <a:effectLst/>
                    <a:latin typeface="Arial" panose="020B0604020202020204" pitchFamily="34" charset="0"/>
                    <a:ea typeface="Cambria" panose="02040503050406030204" pitchFamily="18" charset="0"/>
                    <a:cs typeface="Times New Roman" panose="02020603050405020304" pitchFamily="18" charset="0"/>
                  </a:endParaRPr>
                </a:p>
              </p:txBody>
            </p:sp>
            <p:sp>
              <p:nvSpPr>
                <p:cNvPr id="42" name="Text Box 14"/>
                <p:cNvSpPr txBox="1">
                  <a:spLocks noChangeArrowheads="1"/>
                </p:cNvSpPr>
                <p:nvPr/>
              </p:nvSpPr>
              <p:spPr bwMode="auto">
                <a:xfrm>
                  <a:off x="7573" y="4981"/>
                  <a:ext cx="24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rot="0" vert="horz" wrap="square" lIns="91440" tIns="45720" rIns="91440" bIns="45720" anchor="t" anchorCtr="0" upright="1">
                  <a:noAutofit/>
                </a:bodyPr>
                <a:lstStyle/>
                <a:p>
                  <a:pPr marL="0" marR="0">
                    <a:spcBef>
                      <a:spcPts val="0"/>
                    </a:spcBef>
                    <a:spcAft>
                      <a:spcPts val="0"/>
                    </a:spcAft>
                  </a:pPr>
                  <a:r>
                    <a:rPr lang="en-US" dirty="0">
                      <a:effectLst/>
                      <a:latin typeface="Arial" panose="020B0604020202020204" pitchFamily="34" charset="0"/>
                      <a:ea typeface="Cambria" panose="02040503050406030204" pitchFamily="18" charset="0"/>
                      <a:cs typeface="Times New Roman" panose="02020603050405020304" pitchFamily="18" charset="0"/>
                    </a:rPr>
                    <a:t>1</a:t>
                  </a:r>
                  <a:endParaRPr lang="en-CA" dirty="0">
                    <a:effectLst/>
                    <a:latin typeface="Arial" panose="020B0604020202020204" pitchFamily="34" charset="0"/>
                    <a:ea typeface="Cambria" panose="02040503050406030204" pitchFamily="18" charset="0"/>
                    <a:cs typeface="Times New Roman" panose="02020603050405020304" pitchFamily="18" charset="0"/>
                  </a:endParaRPr>
                </a:p>
              </p:txBody>
            </p:sp>
            <p:sp>
              <p:nvSpPr>
                <p:cNvPr id="43" name="Text Box 15"/>
                <p:cNvSpPr txBox="1">
                  <a:spLocks noChangeArrowheads="1"/>
                </p:cNvSpPr>
                <p:nvPr/>
              </p:nvSpPr>
              <p:spPr bwMode="auto">
                <a:xfrm>
                  <a:off x="8553" y="4987"/>
                  <a:ext cx="24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rot="0" vert="horz" wrap="square" lIns="91440" tIns="45720" rIns="91440" bIns="45720" anchor="t" anchorCtr="0" upright="1">
                  <a:noAutofit/>
                </a:bodyPr>
                <a:lstStyle/>
                <a:p>
                  <a:pPr marL="0" marR="0">
                    <a:spcBef>
                      <a:spcPts val="0"/>
                    </a:spcBef>
                    <a:spcAft>
                      <a:spcPts val="0"/>
                    </a:spcAft>
                  </a:pPr>
                  <a:r>
                    <a:rPr lang="en-US">
                      <a:effectLst/>
                      <a:latin typeface="Arial" panose="020B0604020202020204" pitchFamily="34" charset="0"/>
                      <a:ea typeface="Cambria" panose="02040503050406030204" pitchFamily="18" charset="0"/>
                      <a:cs typeface="Times New Roman" panose="02020603050405020304" pitchFamily="18" charset="0"/>
                    </a:rPr>
                    <a:t>2</a:t>
                  </a:r>
                  <a:endParaRPr lang="en-CA">
                    <a:effectLst/>
                    <a:latin typeface="Arial" panose="020B0604020202020204" pitchFamily="34" charset="0"/>
                    <a:ea typeface="Cambria" panose="02040503050406030204" pitchFamily="18" charset="0"/>
                    <a:cs typeface="Times New Roman" panose="02020603050405020304" pitchFamily="18" charset="0"/>
                  </a:endParaRPr>
                </a:p>
              </p:txBody>
            </p:sp>
            <p:cxnSp>
              <p:nvCxnSpPr>
                <p:cNvPr id="44" name="AutoShape 7"/>
                <p:cNvCxnSpPr>
                  <a:cxnSpLocks noChangeShapeType="1"/>
                </p:cNvCxnSpPr>
                <p:nvPr/>
              </p:nvCxnSpPr>
              <p:spPr bwMode="auto">
                <a:xfrm>
                  <a:off x="6292" y="4851"/>
                  <a:ext cx="2562"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45" name="AutoShape 8"/>
                <p:cNvCxnSpPr>
                  <a:cxnSpLocks noChangeShapeType="1"/>
                </p:cNvCxnSpPr>
                <p:nvPr/>
              </p:nvCxnSpPr>
              <p:spPr bwMode="auto">
                <a:xfrm>
                  <a:off x="6611" y="4721"/>
                  <a:ext cx="0" cy="25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46" name="AutoShape 9"/>
                <p:cNvCxnSpPr>
                  <a:cxnSpLocks noChangeShapeType="1"/>
                </p:cNvCxnSpPr>
                <p:nvPr/>
              </p:nvCxnSpPr>
              <p:spPr bwMode="auto">
                <a:xfrm>
                  <a:off x="7620" y="4721"/>
                  <a:ext cx="0" cy="25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47" name="AutoShape 10"/>
                <p:cNvCxnSpPr>
                  <a:cxnSpLocks noChangeShapeType="1"/>
                </p:cNvCxnSpPr>
                <p:nvPr/>
              </p:nvCxnSpPr>
              <p:spPr bwMode="auto">
                <a:xfrm>
                  <a:off x="8600" y="4721"/>
                  <a:ext cx="0" cy="25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sp>
            <p:nvSpPr>
              <p:cNvPr id="40" name="Oval 39"/>
              <p:cNvSpPr>
                <a:spLocks noChangeArrowheads="1"/>
              </p:cNvSpPr>
              <p:nvPr/>
            </p:nvSpPr>
            <p:spPr bwMode="auto">
              <a:xfrm>
                <a:off x="6899" y="4812"/>
                <a:ext cx="71" cy="75"/>
              </a:xfrm>
              <a:prstGeom prst="ellipse">
                <a:avLst/>
              </a:prstGeom>
              <a:solidFill>
                <a:srgbClr val="0070C0"/>
              </a:solidFill>
              <a:ln w="9525" algn="ctr">
                <a:solidFill>
                  <a:srgbClr val="0070C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spAutoFit/>
              </a:bodyPr>
              <a:lstStyle/>
              <a:p>
                <a:endParaRPr lang="en-CA"/>
              </a:p>
            </p:txBody>
          </p:sp>
        </p:grpSp>
      </p:grpSp>
      <p:graphicFrame>
        <p:nvGraphicFramePr>
          <p:cNvPr id="48" name="Object 47" descr="The number 2 is over the number 6." title="Two-Sixths"/>
          <p:cNvGraphicFramePr>
            <a:graphicFrameLocks noChangeAspect="1"/>
          </p:cNvGraphicFramePr>
          <p:nvPr>
            <p:extLst>
              <p:ext uri="{D42A27DB-BD31-4B8C-83A1-F6EECF244321}">
                <p14:modId xmlns:p14="http://schemas.microsoft.com/office/powerpoint/2010/main" val="3990676945"/>
              </p:ext>
            </p:extLst>
          </p:nvPr>
        </p:nvGraphicFramePr>
        <p:xfrm>
          <a:off x="3824614" y="3006485"/>
          <a:ext cx="533400" cy="685800"/>
        </p:xfrm>
        <a:graphic>
          <a:graphicData uri="http://schemas.openxmlformats.org/presentationml/2006/ole">
            <mc:AlternateContent xmlns:mc="http://schemas.openxmlformats.org/markup-compatibility/2006">
              <mc:Choice xmlns:v="urn:schemas-microsoft-com:vml" Requires="v">
                <p:oleObj spid="_x0000_s5449" name="Equation" r:id="rId6" imgW="118800" imgH="200880" progId="Equation.3">
                  <p:embed/>
                </p:oleObj>
              </mc:Choice>
              <mc:Fallback>
                <p:oleObj name="Equation" r:id="rId6" imgW="118800" imgH="200880" progId="Equation.3">
                  <p:embed/>
                  <p:pic>
                    <p:nvPicPr>
                      <p:cNvPr id="56" name="Object 55" descr="The number 2 is over the number 6." title="Two-Sixth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4614" y="3006485"/>
                        <a:ext cx="533400"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3" name="Group 22" descr="A number line extends from 0 to 2, with a heavy line extending from 0 to two sixths of the distance between 0 and 1. "/>
          <p:cNvGrpSpPr>
            <a:grpSpLocks/>
          </p:cNvGrpSpPr>
          <p:nvPr/>
        </p:nvGrpSpPr>
        <p:grpSpPr bwMode="auto">
          <a:xfrm>
            <a:off x="1971521" y="2220671"/>
            <a:ext cx="7912707" cy="2175801"/>
            <a:chOff x="8487" y="2240"/>
            <a:chExt cx="2562" cy="604"/>
          </a:xfrm>
        </p:grpSpPr>
        <p:sp>
          <p:nvSpPr>
            <p:cNvPr id="24" name="Rectangle 23"/>
            <p:cNvSpPr>
              <a:spLocks noChangeArrowheads="1"/>
            </p:cNvSpPr>
            <p:nvPr/>
          </p:nvSpPr>
          <p:spPr bwMode="auto">
            <a:xfrm>
              <a:off x="8806" y="2339"/>
              <a:ext cx="351" cy="74"/>
            </a:xfrm>
            <a:prstGeom prst="rect">
              <a:avLst/>
            </a:prstGeom>
            <a:solidFill>
              <a:srgbClr val="0070C0"/>
            </a:solidFill>
            <a:ln w="9525">
              <a:solidFill>
                <a:srgbClr val="0070C0"/>
              </a:solidFill>
              <a:miter lim="800000"/>
              <a:headEnd/>
              <a:tailEnd/>
            </a:ln>
          </p:spPr>
          <p:txBody>
            <a:bodyPr rot="0" vert="horz" wrap="square" lIns="91440" tIns="45720" rIns="91440" bIns="45720" anchor="t" anchorCtr="0" upright="1">
              <a:noAutofit/>
            </a:bodyPr>
            <a:lstStyle/>
            <a:p>
              <a:endParaRPr lang="en-CA"/>
            </a:p>
          </p:txBody>
        </p:sp>
        <p:grpSp>
          <p:nvGrpSpPr>
            <p:cNvPr id="25" name="Group 24"/>
            <p:cNvGrpSpPr>
              <a:grpSpLocks/>
            </p:cNvGrpSpPr>
            <p:nvPr/>
          </p:nvGrpSpPr>
          <p:grpSpPr bwMode="auto">
            <a:xfrm>
              <a:off x="8487" y="2240"/>
              <a:ext cx="2562" cy="604"/>
              <a:chOff x="8798" y="2196"/>
              <a:chExt cx="2562" cy="604"/>
            </a:xfrm>
          </p:grpSpPr>
          <p:grpSp>
            <p:nvGrpSpPr>
              <p:cNvPr id="26" name="Group 25"/>
              <p:cNvGrpSpPr>
                <a:grpSpLocks/>
              </p:cNvGrpSpPr>
              <p:nvPr/>
            </p:nvGrpSpPr>
            <p:grpSpPr bwMode="auto">
              <a:xfrm>
                <a:off x="8798" y="2196"/>
                <a:ext cx="2562" cy="250"/>
                <a:chOff x="8798" y="2196"/>
                <a:chExt cx="2562" cy="250"/>
              </a:xfrm>
            </p:grpSpPr>
            <p:cxnSp>
              <p:nvCxnSpPr>
                <p:cNvPr id="32" name="AutoShape 7"/>
                <p:cNvCxnSpPr>
                  <a:cxnSpLocks noChangeShapeType="1"/>
                </p:cNvCxnSpPr>
                <p:nvPr/>
              </p:nvCxnSpPr>
              <p:spPr bwMode="auto">
                <a:xfrm>
                  <a:off x="8798" y="2326"/>
                  <a:ext cx="2562"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33" name="AutoShape 8"/>
                <p:cNvCxnSpPr>
                  <a:cxnSpLocks noChangeShapeType="1"/>
                </p:cNvCxnSpPr>
                <p:nvPr/>
              </p:nvCxnSpPr>
              <p:spPr bwMode="auto">
                <a:xfrm>
                  <a:off x="9117" y="2196"/>
                  <a:ext cx="0" cy="25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34" name="AutoShape 9"/>
                <p:cNvCxnSpPr>
                  <a:cxnSpLocks noChangeShapeType="1"/>
                </p:cNvCxnSpPr>
                <p:nvPr/>
              </p:nvCxnSpPr>
              <p:spPr bwMode="auto">
                <a:xfrm>
                  <a:off x="10126" y="2196"/>
                  <a:ext cx="0" cy="25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35" name="AutoShape 10"/>
                <p:cNvCxnSpPr>
                  <a:cxnSpLocks noChangeShapeType="1"/>
                </p:cNvCxnSpPr>
                <p:nvPr/>
              </p:nvCxnSpPr>
              <p:spPr bwMode="auto">
                <a:xfrm>
                  <a:off x="11106" y="2196"/>
                  <a:ext cx="0" cy="25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grpSp>
            <p:nvGrpSpPr>
              <p:cNvPr id="27" name="Group 26"/>
              <p:cNvGrpSpPr>
                <a:grpSpLocks/>
              </p:cNvGrpSpPr>
              <p:nvPr/>
            </p:nvGrpSpPr>
            <p:grpSpPr bwMode="auto">
              <a:xfrm>
                <a:off x="9069" y="2296"/>
                <a:ext cx="2232" cy="504"/>
                <a:chOff x="9069" y="2296"/>
                <a:chExt cx="2232" cy="504"/>
              </a:xfrm>
            </p:grpSpPr>
            <p:sp>
              <p:nvSpPr>
                <p:cNvPr id="28" name="Text Box 13"/>
                <p:cNvSpPr txBox="1">
                  <a:spLocks noChangeArrowheads="1"/>
                </p:cNvSpPr>
                <p:nvPr/>
              </p:nvSpPr>
              <p:spPr bwMode="auto">
                <a:xfrm>
                  <a:off x="9069" y="2446"/>
                  <a:ext cx="24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rot="0" vert="horz" wrap="square" lIns="91440" tIns="45720" rIns="91440" bIns="45720" anchor="t" anchorCtr="0" upright="1">
                  <a:noAutofit/>
                </a:bodyPr>
                <a:lstStyle/>
                <a:p>
                  <a:pPr marL="0" marR="0">
                    <a:spcBef>
                      <a:spcPts val="0"/>
                    </a:spcBef>
                    <a:spcAft>
                      <a:spcPts val="0"/>
                    </a:spcAft>
                  </a:pPr>
                  <a:r>
                    <a:rPr lang="en-US" dirty="0">
                      <a:effectLst/>
                      <a:latin typeface="Arial" panose="020B0604020202020204" pitchFamily="34" charset="0"/>
                      <a:ea typeface="Cambria" panose="02040503050406030204" pitchFamily="18" charset="0"/>
                      <a:cs typeface="Times New Roman" panose="02020603050405020304" pitchFamily="18" charset="0"/>
                    </a:rPr>
                    <a:t>0</a:t>
                  </a:r>
                  <a:endParaRPr lang="en-CA" dirty="0">
                    <a:effectLst/>
                    <a:latin typeface="Arial" panose="020B0604020202020204" pitchFamily="34" charset="0"/>
                    <a:ea typeface="Cambria" panose="02040503050406030204" pitchFamily="18" charset="0"/>
                    <a:cs typeface="Times New Roman" panose="02020603050405020304" pitchFamily="18" charset="0"/>
                  </a:endParaRPr>
                </a:p>
              </p:txBody>
            </p:sp>
            <p:sp>
              <p:nvSpPr>
                <p:cNvPr id="29" name="Text Box 14"/>
                <p:cNvSpPr txBox="1">
                  <a:spLocks noChangeArrowheads="1"/>
                </p:cNvSpPr>
                <p:nvPr/>
              </p:nvSpPr>
              <p:spPr bwMode="auto">
                <a:xfrm>
                  <a:off x="10079" y="2440"/>
                  <a:ext cx="24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rot="0" vert="horz" wrap="square" lIns="91440" tIns="45720" rIns="91440" bIns="45720" anchor="t" anchorCtr="0" upright="1">
                  <a:noAutofit/>
                </a:bodyPr>
                <a:lstStyle/>
                <a:p>
                  <a:pPr marL="0" marR="0">
                    <a:spcBef>
                      <a:spcPts val="0"/>
                    </a:spcBef>
                    <a:spcAft>
                      <a:spcPts val="0"/>
                    </a:spcAft>
                  </a:pPr>
                  <a:r>
                    <a:rPr lang="en-US" dirty="0">
                      <a:effectLst/>
                      <a:latin typeface="Arial" panose="020B0604020202020204" pitchFamily="34" charset="0"/>
                      <a:ea typeface="Cambria" panose="02040503050406030204" pitchFamily="18" charset="0"/>
                      <a:cs typeface="Times New Roman" panose="02020603050405020304" pitchFamily="18" charset="0"/>
                    </a:rPr>
                    <a:t>1</a:t>
                  </a:r>
                  <a:endParaRPr lang="en-CA" dirty="0">
                    <a:effectLst/>
                    <a:latin typeface="Arial" panose="020B0604020202020204" pitchFamily="34" charset="0"/>
                    <a:ea typeface="Cambria" panose="02040503050406030204" pitchFamily="18" charset="0"/>
                    <a:cs typeface="Times New Roman" panose="02020603050405020304" pitchFamily="18" charset="0"/>
                  </a:endParaRPr>
                </a:p>
              </p:txBody>
            </p:sp>
            <p:sp>
              <p:nvSpPr>
                <p:cNvPr id="30" name="Text Box 15"/>
                <p:cNvSpPr txBox="1">
                  <a:spLocks noChangeArrowheads="1"/>
                </p:cNvSpPr>
                <p:nvPr/>
              </p:nvSpPr>
              <p:spPr bwMode="auto">
                <a:xfrm>
                  <a:off x="11059" y="2446"/>
                  <a:ext cx="24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rot="0" vert="horz" wrap="square" lIns="91440" tIns="45720" rIns="91440" bIns="45720" anchor="t" anchorCtr="0" upright="1">
                  <a:noAutofit/>
                </a:bodyPr>
                <a:lstStyle/>
                <a:p>
                  <a:pPr marL="0" marR="0">
                    <a:spcBef>
                      <a:spcPts val="0"/>
                    </a:spcBef>
                    <a:spcAft>
                      <a:spcPts val="0"/>
                    </a:spcAft>
                  </a:pPr>
                  <a:r>
                    <a:rPr lang="en-US" dirty="0">
                      <a:effectLst/>
                      <a:latin typeface="Arial" panose="020B0604020202020204" pitchFamily="34" charset="0"/>
                      <a:ea typeface="Cambria" panose="02040503050406030204" pitchFamily="18" charset="0"/>
                      <a:cs typeface="Times New Roman" panose="02020603050405020304" pitchFamily="18" charset="0"/>
                    </a:rPr>
                    <a:t>2</a:t>
                  </a:r>
                  <a:endParaRPr lang="en-CA" dirty="0">
                    <a:effectLst/>
                    <a:latin typeface="Arial" panose="020B0604020202020204" pitchFamily="34" charset="0"/>
                    <a:ea typeface="Cambria" panose="02040503050406030204" pitchFamily="18" charset="0"/>
                    <a:cs typeface="Times New Roman" panose="02020603050405020304" pitchFamily="18" charset="0"/>
                  </a:endParaRPr>
                </a:p>
              </p:txBody>
            </p:sp>
            <p:sp>
              <p:nvSpPr>
                <p:cNvPr id="31" name="Text Box 16"/>
                <p:cNvSpPr txBox="1">
                  <a:spLocks noChangeArrowheads="1"/>
                </p:cNvSpPr>
                <p:nvPr/>
              </p:nvSpPr>
              <p:spPr bwMode="auto">
                <a:xfrm>
                  <a:off x="9251" y="2296"/>
                  <a:ext cx="492" cy="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rot="0" vert="horz" wrap="none" lIns="91440" tIns="45720" rIns="91440" bIns="45720" anchor="t" anchorCtr="0" upright="1">
                  <a:spAutoFit/>
                </a:bodyPr>
                <a:lstStyle/>
                <a:p>
                  <a:pPr marL="0" marR="0">
                    <a:spcBef>
                      <a:spcPts val="0"/>
                    </a:spcBef>
                    <a:spcAft>
                      <a:spcPts val="0"/>
                    </a:spcAft>
                  </a:pPr>
                  <a:endParaRPr lang="en-US" sz="800">
                    <a:effectLst/>
                    <a:latin typeface="Arial" panose="020B0604020202020204" pitchFamily="34" charset="0"/>
                    <a:ea typeface="Cambria" panose="02040503050406030204" pitchFamily="18" charset="0"/>
                    <a:cs typeface="Times New Roman" panose="02020603050405020304" pitchFamily="18" charset="0"/>
                  </a:endParaRPr>
                </a:p>
              </p:txBody>
            </p:sp>
          </p:grpSp>
        </p:grpSp>
      </p:grpSp>
      <p:sp>
        <p:nvSpPr>
          <p:cNvPr id="4" name="Title 3"/>
          <p:cNvSpPr>
            <a:spLocks noGrp="1"/>
          </p:cNvSpPr>
          <p:nvPr>
            <p:ph type="title"/>
          </p:nvPr>
        </p:nvSpPr>
        <p:spPr>
          <a:xfrm>
            <a:off x="2147804" y="735980"/>
            <a:ext cx="7850458" cy="1204332"/>
          </a:xfrm>
        </p:spPr>
        <p:txBody>
          <a:bodyPr/>
          <a:lstStyle/>
          <a:p>
            <a:pPr algn="ctr"/>
            <a:r>
              <a:rPr lang="en-CA" b="1" dirty="0"/>
              <a:t>Linear Measure</a:t>
            </a:r>
          </a:p>
        </p:txBody>
      </p:sp>
    </p:spTree>
    <p:extLst>
      <p:ext uri="{BB962C8B-B14F-4D97-AF65-F5344CB8AC3E}">
        <p14:creationId xmlns:p14="http://schemas.microsoft.com/office/powerpoint/2010/main" val="1461214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776629" y="4114801"/>
            <a:ext cx="806631" cy="369332"/>
          </a:xfrm>
          <a:prstGeom prst="rect">
            <a:avLst/>
          </a:prstGeom>
          <a:noFill/>
        </p:spPr>
        <p:txBody>
          <a:bodyPr wrap="none" rtlCol="0">
            <a:spAutoFit/>
          </a:bodyPr>
          <a:lstStyle/>
          <a:p>
            <a:r>
              <a:rPr lang="en-US" dirty="0"/>
              <a:t>School</a:t>
            </a:r>
          </a:p>
        </p:txBody>
      </p:sp>
      <p:grpSp>
        <p:nvGrpSpPr>
          <p:cNvPr id="15" name="Group 14" descr="This is an image of a number line showing the distance from home to school. It has been partitioned to show two-sixths of the distance." title="Image of number line"/>
          <p:cNvGrpSpPr/>
          <p:nvPr/>
        </p:nvGrpSpPr>
        <p:grpSpPr>
          <a:xfrm>
            <a:off x="1039029" y="4648200"/>
            <a:ext cx="9956799" cy="533400"/>
            <a:chOff x="1039029" y="4648200"/>
            <a:chExt cx="9956799" cy="533400"/>
          </a:xfrm>
        </p:grpSpPr>
        <p:grpSp>
          <p:nvGrpSpPr>
            <p:cNvPr id="4" name="Group 3"/>
            <p:cNvGrpSpPr/>
            <p:nvPr/>
          </p:nvGrpSpPr>
          <p:grpSpPr>
            <a:xfrm>
              <a:off x="1039029" y="4648200"/>
              <a:ext cx="9956799" cy="533400"/>
              <a:chOff x="1039029" y="4648200"/>
              <a:chExt cx="9956799" cy="533400"/>
            </a:xfrm>
          </p:grpSpPr>
          <p:sp>
            <p:nvSpPr>
              <p:cNvPr id="5" name="Rectangle 4"/>
              <p:cNvSpPr/>
              <p:nvPr/>
            </p:nvSpPr>
            <p:spPr>
              <a:xfrm>
                <a:off x="1140629" y="4876800"/>
                <a:ext cx="9753600"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Isosceles Triangle 7"/>
              <p:cNvSpPr/>
              <p:nvPr/>
            </p:nvSpPr>
            <p:spPr>
              <a:xfrm rot="10800000">
                <a:off x="10792628" y="4648200"/>
                <a:ext cx="203200" cy="228600"/>
              </a:xfrm>
              <a:prstGeom prst="triangle">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Isosceles Triangle 8"/>
              <p:cNvSpPr/>
              <p:nvPr/>
            </p:nvSpPr>
            <p:spPr>
              <a:xfrm rot="10800000">
                <a:off x="1039029" y="4648200"/>
                <a:ext cx="203200" cy="228600"/>
              </a:xfrm>
              <a:prstGeom prst="triangle">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1155405" y="4876800"/>
                <a:ext cx="1625600" cy="304800"/>
              </a:xfrm>
              <a:prstGeom prst="rect">
                <a:avLst/>
              </a:prstGeom>
              <a:solidFill>
                <a:schemeClr val="accent1">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1" name="Rectangle 10"/>
            <p:cNvSpPr/>
            <p:nvPr/>
          </p:nvSpPr>
          <p:spPr>
            <a:xfrm>
              <a:off x="2802270" y="4876800"/>
              <a:ext cx="1625600" cy="304800"/>
            </a:xfrm>
            <a:prstGeom prst="rect">
              <a:avLst/>
            </a:prstGeom>
            <a:solidFill>
              <a:schemeClr val="accent1">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812800" y="4114801"/>
            <a:ext cx="750526" cy="369332"/>
          </a:xfrm>
          <a:prstGeom prst="rect">
            <a:avLst/>
          </a:prstGeom>
          <a:noFill/>
        </p:spPr>
        <p:txBody>
          <a:bodyPr wrap="none" rtlCol="0">
            <a:spAutoFit/>
          </a:bodyPr>
          <a:lstStyle/>
          <a:p>
            <a:r>
              <a:rPr lang="en-US" dirty="0"/>
              <a:t>Home</a:t>
            </a:r>
          </a:p>
        </p:txBody>
      </p:sp>
      <p:graphicFrame>
        <p:nvGraphicFramePr>
          <p:cNvPr id="16" name="Object 15" descr="The fraction two-sixths." title="Two-Sixths"/>
          <p:cNvGraphicFramePr>
            <a:graphicFrameLocks noChangeAspect="1"/>
          </p:cNvGraphicFramePr>
          <p:nvPr>
            <p:extLst>
              <p:ext uri="{D42A27DB-BD31-4B8C-83A1-F6EECF244321}">
                <p14:modId xmlns:p14="http://schemas.microsoft.com/office/powerpoint/2010/main" val="2428756003"/>
              </p:ext>
            </p:extLst>
          </p:nvPr>
        </p:nvGraphicFramePr>
        <p:xfrm>
          <a:off x="1657076" y="2956920"/>
          <a:ext cx="533400" cy="685800"/>
        </p:xfrm>
        <a:graphic>
          <a:graphicData uri="http://schemas.openxmlformats.org/presentationml/2006/ole">
            <mc:AlternateContent xmlns:mc="http://schemas.openxmlformats.org/markup-compatibility/2006">
              <mc:Choice xmlns:v="urn:schemas-microsoft-com:vml" Requires="v">
                <p:oleObj spid="_x0000_s6474" name="Equation" r:id="rId4" imgW="118800" imgH="200880" progId="Equation.3">
                  <p:embed/>
                </p:oleObj>
              </mc:Choice>
              <mc:Fallback>
                <p:oleObj name="Equation" r:id="rId4" imgW="118800" imgH="200880" progId="Equation.3">
                  <p:embed/>
                  <p:pic>
                    <p:nvPicPr>
                      <p:cNvPr id="12" name="Object 11" descr="The fraction two-sixths." title="Two-Sixth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7076" y="2956920"/>
                        <a:ext cx="533400"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Content Placeholder 2"/>
          <p:cNvSpPr>
            <a:spLocks noGrp="1"/>
          </p:cNvSpPr>
          <p:nvPr>
            <p:ph idx="1"/>
          </p:nvPr>
        </p:nvSpPr>
        <p:spPr>
          <a:xfrm>
            <a:off x="1391323" y="2323653"/>
            <a:ext cx="9036423" cy="1333948"/>
          </a:xfrm>
        </p:spPr>
        <p:txBody>
          <a:bodyPr>
            <a:normAutofit/>
          </a:bodyPr>
          <a:lstStyle/>
          <a:p>
            <a:pPr lvl="0"/>
            <a:r>
              <a:rPr lang="en-CA" sz="3000" dirty="0">
                <a:solidFill>
                  <a:srgbClr val="000000"/>
                </a:solidFill>
              </a:rPr>
              <a:t>    of a quantity</a:t>
            </a:r>
          </a:p>
          <a:p>
            <a:pPr lvl="0">
              <a:spcBef>
                <a:spcPts val="1800"/>
              </a:spcBef>
            </a:pPr>
            <a:r>
              <a:rPr lang="en-CA" sz="3000" dirty="0">
                <a:solidFill>
                  <a:srgbClr val="000000"/>
                </a:solidFill>
              </a:rPr>
              <a:t>    of the distance to school</a:t>
            </a:r>
            <a:endParaRPr lang="en-US" sz="3000" dirty="0">
              <a:solidFill>
                <a:srgbClr val="000000"/>
              </a:solidFill>
            </a:endParaRPr>
          </a:p>
          <a:p>
            <a:pPr marL="68580" indent="0">
              <a:buNone/>
            </a:pPr>
            <a:endParaRPr lang="en-US" sz="3000" dirty="0"/>
          </a:p>
        </p:txBody>
      </p:sp>
      <p:graphicFrame>
        <p:nvGraphicFramePr>
          <p:cNvPr id="17" name="Object 16" descr="The fraction two-sixths." title="Two-Sixths"/>
          <p:cNvGraphicFramePr>
            <a:graphicFrameLocks noChangeAspect="1"/>
          </p:cNvGraphicFramePr>
          <p:nvPr>
            <p:extLst>
              <p:ext uri="{D42A27DB-BD31-4B8C-83A1-F6EECF244321}">
                <p14:modId xmlns:p14="http://schemas.microsoft.com/office/powerpoint/2010/main" val="3583719018"/>
              </p:ext>
            </p:extLst>
          </p:nvPr>
        </p:nvGraphicFramePr>
        <p:xfrm>
          <a:off x="1657076" y="2256239"/>
          <a:ext cx="533400" cy="685800"/>
        </p:xfrm>
        <a:graphic>
          <a:graphicData uri="http://schemas.openxmlformats.org/presentationml/2006/ole">
            <mc:AlternateContent xmlns:mc="http://schemas.openxmlformats.org/markup-compatibility/2006">
              <mc:Choice xmlns:v="urn:schemas-microsoft-com:vml" Requires="v">
                <p:oleObj spid="_x0000_s6475" name="Equation" r:id="rId6" imgW="118800" imgH="200880" progId="Equation.3">
                  <p:embed/>
                </p:oleObj>
              </mc:Choice>
              <mc:Fallback>
                <p:oleObj name="Equation" r:id="rId6" imgW="118800" imgH="200880" progId="Equation.3">
                  <p:embed/>
                  <p:pic>
                    <p:nvPicPr>
                      <p:cNvPr id="12" name="Object 11" descr="The fraction two-sixths." title="Two-Sixth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7076" y="2256239"/>
                        <a:ext cx="533400"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1563326" y="790307"/>
            <a:ext cx="9366325" cy="1143000"/>
          </a:xfrm>
        </p:spPr>
        <p:txBody>
          <a:bodyPr/>
          <a:lstStyle/>
          <a:p>
            <a:pPr algn="ctr"/>
            <a:r>
              <a:rPr lang="en-US" b="1" dirty="0"/>
              <a:t>Fraction as Operator</a:t>
            </a:r>
          </a:p>
        </p:txBody>
      </p:sp>
    </p:spTree>
    <p:extLst>
      <p:ext uri="{BB962C8B-B14F-4D97-AF65-F5344CB8AC3E}">
        <p14:creationId xmlns:p14="http://schemas.microsoft.com/office/powerpoint/2010/main" val="18155760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descr="This is a line to partion one whole rectangle into thirds - or two whole rectangles into sixths." title="Partition Line"/>
          <p:cNvCxnSpPr/>
          <p:nvPr/>
        </p:nvCxnSpPr>
        <p:spPr>
          <a:xfrm>
            <a:off x="7440379" y="5398532"/>
            <a:ext cx="0" cy="9107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descr="This is a line to partion one whole rectangle into thirds - or two whole rectangles into sixths." title="Partition Line"/>
          <p:cNvCxnSpPr/>
          <p:nvPr/>
        </p:nvCxnSpPr>
        <p:spPr>
          <a:xfrm>
            <a:off x="6749315" y="5398532"/>
            <a:ext cx="0" cy="9107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descr="This is a line to partion one whole rectangle into thirds - or two whole rectangles into sixths." title="Partition Line"/>
          <p:cNvCxnSpPr/>
          <p:nvPr/>
        </p:nvCxnSpPr>
        <p:spPr>
          <a:xfrm>
            <a:off x="5316623" y="5420132"/>
            <a:ext cx="0" cy="910788"/>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descr="This is a line to partion one whole rectangle into thirds - or two whole rectangles into sixths." title="Partition Line"/>
          <p:cNvCxnSpPr/>
          <p:nvPr/>
        </p:nvCxnSpPr>
        <p:spPr>
          <a:xfrm>
            <a:off x="4633203" y="5420132"/>
            <a:ext cx="0" cy="910788"/>
          </a:xfrm>
          <a:prstGeom prst="line">
            <a:avLst/>
          </a:prstGeom>
        </p:spPr>
        <p:style>
          <a:lnRef idx="1">
            <a:schemeClr val="accent1"/>
          </a:lnRef>
          <a:fillRef idx="0">
            <a:schemeClr val="accent1"/>
          </a:fillRef>
          <a:effectRef idx="0">
            <a:schemeClr val="accent1"/>
          </a:effectRef>
          <a:fontRef idx="minor">
            <a:schemeClr val="tx1"/>
          </a:fontRef>
        </p:style>
      </p:cxnSp>
      <p:sp>
        <p:nvSpPr>
          <p:cNvPr id="17" name="Rectangle 16" descr="This rectangle represents one whole granola bar." title="Rectangle"/>
          <p:cNvSpPr/>
          <p:nvPr/>
        </p:nvSpPr>
        <p:spPr>
          <a:xfrm>
            <a:off x="6033819" y="5601898"/>
            <a:ext cx="1984451" cy="504056"/>
          </a:xfrm>
          <a:prstGeom prst="rect">
            <a:avLst/>
          </a:prstGeom>
          <a:solidFill>
            <a:schemeClr val="tx2">
              <a:lumMod val="65000"/>
              <a:lumOff val="35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CA"/>
          </a:p>
        </p:txBody>
      </p:sp>
      <p:sp>
        <p:nvSpPr>
          <p:cNvPr id="4" name="Rectangle 3" descr="This rectangle represents one whole granola bar." title="rectangle"/>
          <p:cNvSpPr/>
          <p:nvPr/>
        </p:nvSpPr>
        <p:spPr>
          <a:xfrm>
            <a:off x="3951319" y="5607145"/>
            <a:ext cx="2041605" cy="504056"/>
          </a:xfrm>
          <a:prstGeom prst="rect">
            <a:avLst/>
          </a:prstGeom>
          <a:solidFill>
            <a:schemeClr val="tx2">
              <a:lumMod val="65000"/>
              <a:lumOff val="35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CA"/>
          </a:p>
        </p:txBody>
      </p:sp>
      <p:sp>
        <p:nvSpPr>
          <p:cNvPr id="3" name="TextBox 2"/>
          <p:cNvSpPr txBox="1"/>
          <p:nvPr/>
        </p:nvSpPr>
        <p:spPr>
          <a:xfrm>
            <a:off x="1392335" y="4711324"/>
            <a:ext cx="8737600" cy="553998"/>
          </a:xfrm>
          <a:prstGeom prst="rect">
            <a:avLst/>
          </a:prstGeom>
          <a:noFill/>
        </p:spPr>
        <p:txBody>
          <a:bodyPr wrap="square" rtlCol="0">
            <a:spAutoFit/>
          </a:bodyPr>
          <a:lstStyle/>
          <a:p>
            <a:r>
              <a:rPr lang="en-US" sz="3000" dirty="0"/>
              <a:t>Consider two granola bars….</a:t>
            </a:r>
          </a:p>
        </p:txBody>
      </p:sp>
      <p:graphicFrame>
        <p:nvGraphicFramePr>
          <p:cNvPr id="8" name="Object 7" descr="The number 2 is over the number 6." title="Two-Sixths"/>
          <p:cNvGraphicFramePr>
            <a:graphicFrameLocks noChangeAspect="1"/>
          </p:cNvGraphicFramePr>
          <p:nvPr>
            <p:extLst>
              <p:ext uri="{D42A27DB-BD31-4B8C-83A1-F6EECF244321}">
                <p14:modId xmlns:p14="http://schemas.microsoft.com/office/powerpoint/2010/main" val="3349831219"/>
              </p:ext>
            </p:extLst>
          </p:nvPr>
        </p:nvGraphicFramePr>
        <p:xfrm>
          <a:off x="4456939" y="4022726"/>
          <a:ext cx="368300" cy="473075"/>
        </p:xfrm>
        <a:graphic>
          <a:graphicData uri="http://schemas.openxmlformats.org/presentationml/2006/ole">
            <mc:AlternateContent xmlns:mc="http://schemas.openxmlformats.org/markup-compatibility/2006">
              <mc:Choice xmlns:v="urn:schemas-microsoft-com:vml" Requires="v">
                <p:oleObj spid="_x0000_s7382" name="Equation" r:id="rId4" imgW="118800" imgH="200880" progId="Equation.3">
                  <p:embed/>
                </p:oleObj>
              </mc:Choice>
              <mc:Fallback>
                <p:oleObj name="Equation" r:id="rId4" imgW="118800" imgH="2008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6939" y="4022726"/>
                        <a:ext cx="368300" cy="473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 name="AutoShape 94" descr="This rectangle highlights the region which represents one-sixth of two rectangles." title="one-sixth "/>
          <p:cNvSpPr>
            <a:spLocks noChangeShapeType="1"/>
          </p:cNvSpPr>
          <p:nvPr/>
        </p:nvSpPr>
        <p:spPr bwMode="auto">
          <a:xfrm>
            <a:off x="3959449" y="3681071"/>
            <a:ext cx="681640" cy="0"/>
          </a:xfrm>
          <a:prstGeom prst="straightConnector1">
            <a:avLst/>
          </a:prstGeom>
          <a:noFill/>
          <a:ln w="114300">
            <a:solidFill>
              <a:schemeClr val="accent6">
                <a:lumMod val="75000"/>
              </a:schemeClr>
            </a:solidFill>
            <a:round/>
            <a:headEnd/>
            <a:tailEnd/>
          </a:ln>
          <a:effectLst>
            <a:glow rad="63500">
              <a:schemeClr val="accent6">
                <a:satMod val="175000"/>
                <a:alpha val="40000"/>
              </a:schemeClr>
            </a:glow>
          </a:effectLst>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CA" dirty="0"/>
          </a:p>
        </p:txBody>
      </p:sp>
      <p:cxnSp>
        <p:nvCxnSpPr>
          <p:cNvPr id="36" name="Straight Connector 35" descr="This is a line to partion one whole rectangle into thirds - or two whole rectangles into sixths." title="Partition Line"/>
          <p:cNvCxnSpPr/>
          <p:nvPr/>
        </p:nvCxnSpPr>
        <p:spPr>
          <a:xfrm>
            <a:off x="7444383" y="3294394"/>
            <a:ext cx="0" cy="774700"/>
          </a:xfrm>
          <a:prstGeom prst="line">
            <a:avLst/>
          </a:prstGeom>
          <a:ln w="2540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descr="This is a line to partion one whole rectangle into thirds - or two whole rectangles into sixths." title="Partition Line"/>
          <p:cNvCxnSpPr/>
          <p:nvPr/>
        </p:nvCxnSpPr>
        <p:spPr>
          <a:xfrm>
            <a:off x="6757445" y="3248025"/>
            <a:ext cx="0" cy="774700"/>
          </a:xfrm>
          <a:prstGeom prst="line">
            <a:avLst/>
          </a:prstGeom>
          <a:ln w="2540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descr="This is a line to partion one whole rectangle into thirds - or two whole rectangles into sixths." title="Partition Line"/>
          <p:cNvCxnSpPr/>
          <p:nvPr/>
        </p:nvCxnSpPr>
        <p:spPr>
          <a:xfrm>
            <a:off x="5984795" y="3269290"/>
            <a:ext cx="0" cy="774700"/>
          </a:xfrm>
          <a:prstGeom prst="line">
            <a:avLst/>
          </a:prstGeom>
          <a:ln w="2540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descr="This is a line to partion one whole rectangle into thirds - or two whole rectangles into sixths." title="Partition Line"/>
          <p:cNvCxnSpPr/>
          <p:nvPr/>
        </p:nvCxnSpPr>
        <p:spPr>
          <a:xfrm>
            <a:off x="5324753" y="3269290"/>
            <a:ext cx="0" cy="774700"/>
          </a:xfrm>
          <a:prstGeom prst="line">
            <a:avLst/>
          </a:prstGeom>
          <a:ln w="2540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 name="Straight Connector 5" descr="This is a line to partion one whole rectangle into thirds - or two whole rectangles into sixths." title="Partition line"/>
          <p:cNvCxnSpPr/>
          <p:nvPr/>
        </p:nvCxnSpPr>
        <p:spPr>
          <a:xfrm>
            <a:off x="4641333" y="3298677"/>
            <a:ext cx="0" cy="774700"/>
          </a:xfrm>
          <a:prstGeom prst="line">
            <a:avLst/>
          </a:prstGeom>
          <a:ln w="2540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795557" y="3995772"/>
            <a:ext cx="604700" cy="369332"/>
          </a:xfrm>
          <a:prstGeom prst="rect">
            <a:avLst/>
          </a:prstGeom>
          <a:noFill/>
        </p:spPr>
        <p:txBody>
          <a:bodyPr wrap="square" rtlCol="0">
            <a:spAutoFit/>
          </a:bodyPr>
          <a:lstStyle/>
          <a:p>
            <a:r>
              <a:rPr lang="en-CA" dirty="0">
                <a:solidFill>
                  <a:schemeClr val="tx2"/>
                </a:solidFill>
              </a:rPr>
              <a:t>2</a:t>
            </a:r>
          </a:p>
        </p:txBody>
      </p:sp>
      <p:sp>
        <p:nvSpPr>
          <p:cNvPr id="23" name="TextBox 22"/>
          <p:cNvSpPr txBox="1"/>
          <p:nvPr/>
        </p:nvSpPr>
        <p:spPr>
          <a:xfrm>
            <a:off x="5761135" y="4011234"/>
            <a:ext cx="604700" cy="369332"/>
          </a:xfrm>
          <a:prstGeom prst="rect">
            <a:avLst/>
          </a:prstGeom>
          <a:noFill/>
        </p:spPr>
        <p:txBody>
          <a:bodyPr wrap="square" rtlCol="0">
            <a:spAutoFit/>
          </a:bodyPr>
          <a:lstStyle/>
          <a:p>
            <a:r>
              <a:rPr lang="en-CA" dirty="0">
                <a:solidFill>
                  <a:schemeClr val="tx2"/>
                </a:solidFill>
              </a:rPr>
              <a:t>1</a:t>
            </a:r>
          </a:p>
        </p:txBody>
      </p:sp>
      <p:sp>
        <p:nvSpPr>
          <p:cNvPr id="7" name="TextBox 6"/>
          <p:cNvSpPr txBox="1"/>
          <p:nvPr/>
        </p:nvSpPr>
        <p:spPr>
          <a:xfrm>
            <a:off x="3744911" y="4001774"/>
            <a:ext cx="604700" cy="369332"/>
          </a:xfrm>
          <a:prstGeom prst="rect">
            <a:avLst/>
          </a:prstGeom>
          <a:noFill/>
        </p:spPr>
        <p:txBody>
          <a:bodyPr wrap="square" rtlCol="0">
            <a:spAutoFit/>
          </a:bodyPr>
          <a:lstStyle/>
          <a:p>
            <a:r>
              <a:rPr lang="en-CA" dirty="0">
                <a:solidFill>
                  <a:schemeClr val="tx2"/>
                </a:solidFill>
              </a:rPr>
              <a:t>0</a:t>
            </a:r>
          </a:p>
        </p:txBody>
      </p:sp>
      <p:sp>
        <p:nvSpPr>
          <p:cNvPr id="32" name="Rectangle 31" descr="This rectangle represents one whole." title="rectangle"/>
          <p:cNvSpPr/>
          <p:nvPr/>
        </p:nvSpPr>
        <p:spPr>
          <a:xfrm>
            <a:off x="5984795" y="3501877"/>
            <a:ext cx="2041605" cy="381000"/>
          </a:xfrm>
          <a:prstGeom prst="rect">
            <a:avLst/>
          </a:prstGeom>
          <a:no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1" name="Rectangle 30" descr="This rectangle represents one whole." title="rectangle"/>
          <p:cNvSpPr/>
          <p:nvPr/>
        </p:nvSpPr>
        <p:spPr>
          <a:xfrm>
            <a:off x="3959450" y="3501877"/>
            <a:ext cx="2041605" cy="381000"/>
          </a:xfrm>
          <a:prstGeom prst="rect">
            <a:avLst/>
          </a:prstGeom>
          <a:no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93281" name="Picture 97" descr="This sentence explains the number equation two-sixths equals 2 divided by 6 as two partitioned into six equal parts." title="Equatioin explanation"/>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3605751" y="1747114"/>
            <a:ext cx="7470833" cy="817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0" name="TextBox 9"/>
              <p:cNvSpPr txBox="1"/>
              <p:nvPr/>
            </p:nvSpPr>
            <p:spPr>
              <a:xfrm>
                <a:off x="1622516" y="1604469"/>
                <a:ext cx="2036134" cy="9596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CA" sz="3000" b="1" i="1" smtClean="0">
                              <a:latin typeface="Cambria Math"/>
                            </a:rPr>
                          </m:ctrlPr>
                        </m:fPr>
                        <m:num>
                          <m:r>
                            <a:rPr lang="en-CA" sz="3000" b="1" i="1" smtClean="0">
                              <a:latin typeface="Cambria Math"/>
                            </a:rPr>
                            <m:t>𝟐</m:t>
                          </m:r>
                        </m:num>
                        <m:den>
                          <m:r>
                            <a:rPr lang="en-CA" sz="3000" b="1" i="1" smtClean="0">
                              <a:latin typeface="Cambria Math"/>
                            </a:rPr>
                            <m:t>𝟔</m:t>
                          </m:r>
                        </m:den>
                      </m:f>
                      <m:r>
                        <a:rPr lang="en-CA" sz="3000" b="1" i="1" smtClean="0">
                          <a:latin typeface="Cambria Math"/>
                        </a:rPr>
                        <m:t>=</m:t>
                      </m:r>
                      <m:r>
                        <a:rPr lang="en-CA" sz="3000" b="1" i="1" smtClean="0">
                          <a:latin typeface="Cambria Math"/>
                        </a:rPr>
                        <m:t>𝟐</m:t>
                      </m:r>
                      <m:r>
                        <a:rPr lang="en-CA" sz="3000" b="1" i="1" smtClean="0">
                          <a:latin typeface="Cambria Math"/>
                        </a:rPr>
                        <m:t> ÷</m:t>
                      </m:r>
                      <m:r>
                        <a:rPr lang="en-CA" sz="3000" b="1" i="1" smtClean="0">
                          <a:latin typeface="Cambria Math"/>
                          <a:ea typeface="Cambria Math"/>
                        </a:rPr>
                        <m:t>𝟔</m:t>
                      </m:r>
                    </m:oMath>
                  </m:oMathPara>
                </a14:m>
                <a:endParaRPr lang="en-CA" sz="3000" b="1" dirty="0">
                  <a:latin typeface="Trebuchet MS" pitchFamily="34"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622516" y="1604469"/>
                <a:ext cx="2036134" cy="959686"/>
              </a:xfrm>
              <a:prstGeom prst="rect">
                <a:avLst/>
              </a:prstGeom>
              <a:blipFill rotWithShape="1">
                <a:blip r:embed="rId7"/>
                <a:stretch>
                  <a:fillRect/>
                </a:stretch>
              </a:blipFill>
            </p:spPr>
            <p:txBody>
              <a:bodyPr/>
              <a:lstStyle/>
              <a:p>
                <a:r>
                  <a:rPr lang="en-CA">
                    <a:noFill/>
                  </a:rPr>
                  <a:t> </a:t>
                </a:r>
              </a:p>
            </p:txBody>
          </p:sp>
        </mc:Fallback>
      </mc:AlternateContent>
      <p:sp>
        <p:nvSpPr>
          <p:cNvPr id="2" name="Title 1"/>
          <p:cNvSpPr>
            <a:spLocks noGrp="1"/>
          </p:cNvSpPr>
          <p:nvPr>
            <p:ph type="title"/>
          </p:nvPr>
        </p:nvSpPr>
        <p:spPr>
          <a:xfrm>
            <a:off x="1380322" y="604114"/>
            <a:ext cx="9366325" cy="1143000"/>
          </a:xfrm>
        </p:spPr>
        <p:txBody>
          <a:bodyPr/>
          <a:lstStyle/>
          <a:p>
            <a:pPr algn="ctr"/>
            <a:r>
              <a:rPr lang="en-US" b="1" dirty="0"/>
              <a:t>Fraction as Quotient</a:t>
            </a:r>
          </a:p>
        </p:txBody>
      </p:sp>
    </p:spTree>
    <p:extLst>
      <p:ext uri="{BB962C8B-B14F-4D97-AF65-F5344CB8AC3E}">
        <p14:creationId xmlns:p14="http://schemas.microsoft.com/office/powerpoint/2010/main" val="2739205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3281"/>
                                        </p:tgtEl>
                                        <p:attrNameLst>
                                          <p:attrName>style.visibility</p:attrName>
                                        </p:attrNameLst>
                                      </p:cBhvr>
                                      <p:to>
                                        <p:strVal val="visible"/>
                                      </p:to>
                                    </p:set>
                                    <p:animEffect transition="in" filter="wipe(left)">
                                      <p:cBhvr>
                                        <p:cTn id="7" dur="500"/>
                                        <p:tgtEl>
                                          <p:spTgt spid="9328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0"/>
                            </p:stCondLst>
                            <p:childTnLst>
                              <p:par>
                                <p:cTn id="21" presetID="1" presetClass="entr" presetSubtype="0"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par>
                          <p:cTn id="23" fill="hold">
                            <p:stCondLst>
                              <p:cond delay="1000"/>
                            </p:stCondLst>
                            <p:childTnLst>
                              <p:par>
                                <p:cTn id="24" presetID="1" presetClass="entr" presetSubtype="0" fill="hold" grpId="0" nodeType="afterEffect">
                                  <p:stCondLst>
                                    <p:cond delay="0"/>
                                  </p:stCondLst>
                                  <p:childTnLst>
                                    <p:set>
                                      <p:cBhvr>
                                        <p:cTn id="25" dur="1" fill="hold">
                                          <p:stCondLst>
                                            <p:cond delay="0"/>
                                          </p:stCondLst>
                                        </p:cTn>
                                        <p:tgtEl>
                                          <p:spTgt spid="2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up)">
                                      <p:cBhvr>
                                        <p:cTn id="30" dur="500"/>
                                        <p:tgtEl>
                                          <p:spTgt spid="6"/>
                                        </p:tgtEl>
                                      </p:cBhvr>
                                    </p:animEffect>
                                  </p:childTnLst>
                                </p:cTn>
                              </p:par>
                            </p:childTnLst>
                          </p:cTn>
                        </p:par>
                        <p:par>
                          <p:cTn id="31" fill="hold">
                            <p:stCondLst>
                              <p:cond delay="500"/>
                            </p:stCondLst>
                            <p:childTnLst>
                              <p:par>
                                <p:cTn id="32" presetID="22" presetClass="entr" presetSubtype="1" fill="hold" nodeType="after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wipe(up)">
                                      <p:cBhvr>
                                        <p:cTn id="34" dur="500"/>
                                        <p:tgtEl>
                                          <p:spTgt spid="33"/>
                                        </p:tgtEl>
                                      </p:cBhvr>
                                    </p:animEffect>
                                  </p:childTnLst>
                                </p:cTn>
                              </p:par>
                            </p:childTnLst>
                          </p:cTn>
                        </p:par>
                        <p:par>
                          <p:cTn id="35" fill="hold">
                            <p:stCondLst>
                              <p:cond delay="1000"/>
                            </p:stCondLst>
                            <p:childTnLst>
                              <p:par>
                                <p:cTn id="36" presetID="22" presetClass="entr" presetSubtype="1" fill="hold" nodeType="after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wipe(up)">
                                      <p:cBhvr>
                                        <p:cTn id="38" dur="500"/>
                                        <p:tgtEl>
                                          <p:spTgt spid="34"/>
                                        </p:tgtEl>
                                      </p:cBhvr>
                                    </p:animEffect>
                                  </p:childTnLst>
                                </p:cTn>
                              </p:par>
                            </p:childTnLst>
                          </p:cTn>
                        </p:par>
                        <p:par>
                          <p:cTn id="39" fill="hold">
                            <p:stCondLst>
                              <p:cond delay="1500"/>
                            </p:stCondLst>
                            <p:childTnLst>
                              <p:par>
                                <p:cTn id="40" presetID="22" presetClass="entr" presetSubtype="1" fill="hold" nodeType="after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wipe(up)">
                                      <p:cBhvr>
                                        <p:cTn id="42" dur="500"/>
                                        <p:tgtEl>
                                          <p:spTgt spid="35"/>
                                        </p:tgtEl>
                                      </p:cBhvr>
                                    </p:animEffect>
                                  </p:childTnLst>
                                </p:cTn>
                              </p:par>
                            </p:childTnLst>
                          </p:cTn>
                        </p:par>
                        <p:par>
                          <p:cTn id="43" fill="hold">
                            <p:stCondLst>
                              <p:cond delay="2000"/>
                            </p:stCondLst>
                            <p:childTnLst>
                              <p:par>
                                <p:cTn id="44" presetID="22" presetClass="entr" presetSubtype="1" fill="hold" nodeType="after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wipe(up)">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wipe(left)">
                                      <p:cBhvr>
                                        <p:cTn id="51" dur="500"/>
                                        <p:tgtEl>
                                          <p:spTgt spid="37"/>
                                        </p:tgtEl>
                                      </p:cBhvr>
                                    </p:animEffect>
                                  </p:childTnLst>
                                </p:cTn>
                              </p:par>
                            </p:childTnLst>
                          </p:cTn>
                        </p:par>
                        <p:par>
                          <p:cTn id="52" fill="hold">
                            <p:stCondLst>
                              <p:cond delay="500"/>
                            </p:stCondLst>
                            <p:childTnLst>
                              <p:par>
                                <p:cTn id="53" presetID="1" presetClass="entr" presetSubtype="0" fill="hold" nodeType="after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
                                        </p:tgtEl>
                                        <p:attrNameLst>
                                          <p:attrName>style.visibility</p:attrName>
                                        </p:attrNameLst>
                                      </p:cBhvr>
                                      <p:to>
                                        <p:strVal val="visible"/>
                                      </p:to>
                                    </p:set>
                                  </p:childTnLst>
                                </p:cTn>
                              </p:par>
                            </p:childTnLst>
                          </p:cTn>
                        </p:par>
                        <p:par>
                          <p:cTn id="61" fill="hold">
                            <p:stCondLst>
                              <p:cond delay="0"/>
                            </p:stCondLst>
                            <p:childTnLst>
                              <p:par>
                                <p:cTn id="62" presetID="1" presetClass="entr" presetSubtype="0" fill="hold" grpId="0" nodeType="afterEffect">
                                  <p:stCondLst>
                                    <p:cond delay="1000"/>
                                  </p:stCondLst>
                                  <p:childTnLst>
                                    <p:set>
                                      <p:cBhvr>
                                        <p:cTn id="63" dur="1" fill="hold">
                                          <p:stCondLst>
                                            <p:cond delay="0"/>
                                          </p:stCondLst>
                                        </p:cTn>
                                        <p:tgtEl>
                                          <p:spTgt spid="1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nodeType="click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wipe(up)">
                                      <p:cBhvr>
                                        <p:cTn id="68" dur="500"/>
                                        <p:tgtEl>
                                          <p:spTgt spid="9"/>
                                        </p:tgtEl>
                                      </p:cBhvr>
                                    </p:animEffect>
                                  </p:childTnLst>
                                </p:cTn>
                              </p:par>
                            </p:childTnLst>
                          </p:cTn>
                        </p:par>
                        <p:par>
                          <p:cTn id="69" fill="hold">
                            <p:stCondLst>
                              <p:cond delay="500"/>
                            </p:stCondLst>
                            <p:childTnLst>
                              <p:par>
                                <p:cTn id="70" presetID="22" presetClass="entr" presetSubtype="1" fill="hold" nodeType="after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wipe(up)">
                                      <p:cBhvr>
                                        <p:cTn id="72" dur="500"/>
                                        <p:tgtEl>
                                          <p:spTgt spid="20"/>
                                        </p:tgtEl>
                                      </p:cBhvr>
                                    </p:animEffect>
                                  </p:childTnLst>
                                </p:cTn>
                              </p:par>
                            </p:childTnLst>
                          </p:cTn>
                        </p:par>
                        <p:par>
                          <p:cTn id="73" fill="hold">
                            <p:stCondLst>
                              <p:cond delay="1000"/>
                            </p:stCondLst>
                            <p:childTnLst>
                              <p:par>
                                <p:cTn id="74" presetID="22" presetClass="entr" presetSubtype="1" fill="hold" nodeType="after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wipe(up)">
                                      <p:cBhvr>
                                        <p:cTn id="76" dur="500"/>
                                        <p:tgtEl>
                                          <p:spTgt spid="21"/>
                                        </p:tgtEl>
                                      </p:cBhvr>
                                    </p:animEffect>
                                  </p:childTnLst>
                                </p:cTn>
                              </p:par>
                            </p:childTnLst>
                          </p:cTn>
                        </p:par>
                        <p:par>
                          <p:cTn id="77" fill="hold">
                            <p:stCondLst>
                              <p:cond delay="1500"/>
                            </p:stCondLst>
                            <p:childTnLst>
                              <p:par>
                                <p:cTn id="78" presetID="22" presetClass="entr" presetSubtype="1" fill="hold" nodeType="after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wipe(up)">
                                      <p:cBhvr>
                                        <p:cTn id="8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4" grpId="0" animBg="1"/>
      <p:bldP spid="3" grpId="0"/>
      <p:bldP spid="37" grpId="0" animBg="1"/>
      <p:bldP spid="24" grpId="0"/>
      <p:bldP spid="23" grpId="0"/>
      <p:bldP spid="7" grpId="0"/>
      <p:bldP spid="32" grpId="0" animBg="1"/>
      <p:bldP spid="3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74C22EB6-A0B0-4F6F-9143-A21C47EC15A9}" type="slidenum">
              <a:rPr lang="en-CA" smtClean="0"/>
              <a:pPr/>
              <a:t>19</a:t>
            </a:fld>
            <a:endParaRPr lang="en-CA" dirty="0"/>
          </a:p>
        </p:txBody>
      </p:sp>
      <p:sp>
        <p:nvSpPr>
          <p:cNvPr id="4" name="Content Placeholder 3"/>
          <p:cNvSpPr>
            <a:spLocks noGrp="1"/>
          </p:cNvSpPr>
          <p:nvPr>
            <p:ph idx="1"/>
          </p:nvPr>
        </p:nvSpPr>
        <p:spPr/>
        <p:txBody>
          <a:bodyPr>
            <a:normAutofit/>
          </a:bodyPr>
          <a:lstStyle/>
          <a:p>
            <a:pPr marL="514350" indent="-514350">
              <a:buFont typeface="+mj-lt"/>
              <a:buAutoNum type="arabicPeriod"/>
            </a:pPr>
            <a:r>
              <a:rPr lang="en-CA" sz="3000" dirty="0"/>
              <a:t>Reflect on your original fraction representations and your placements on the charts</a:t>
            </a:r>
          </a:p>
          <a:p>
            <a:pPr marL="514350" indent="-514350">
              <a:buFont typeface="+mj-lt"/>
              <a:buAutoNum type="arabicPeriod"/>
            </a:pPr>
            <a:r>
              <a:rPr lang="en-CA" sz="3000" dirty="0"/>
              <a:t>Change any of your representations from one chart to another that you think may be more appropriate</a:t>
            </a:r>
          </a:p>
          <a:p>
            <a:pPr marL="514350" indent="-514350">
              <a:buFont typeface="+mj-lt"/>
              <a:buAutoNum type="arabicPeriod"/>
            </a:pPr>
            <a:r>
              <a:rPr lang="en-CA" sz="3000" dirty="0"/>
              <a:t>Take representations from the </a:t>
            </a:r>
            <a:r>
              <a:rPr lang="en-CA" sz="3000" b="1" dirty="0"/>
              <a:t>?Unsure</a:t>
            </a:r>
            <a:r>
              <a:rPr lang="en-CA" sz="3000" dirty="0"/>
              <a:t> chart and place them on a appropriate chart</a:t>
            </a:r>
          </a:p>
          <a:p>
            <a:pPr marL="514350" indent="-514350">
              <a:buFont typeface="+mj-lt"/>
              <a:buAutoNum type="arabicPeriod"/>
            </a:pPr>
            <a:r>
              <a:rPr lang="en-CA" sz="3000" dirty="0"/>
              <a:t>Annotate any of your representations that will give it context or clarity</a:t>
            </a:r>
          </a:p>
        </p:txBody>
      </p:sp>
      <p:sp>
        <p:nvSpPr>
          <p:cNvPr id="3" name="Title 2"/>
          <p:cNvSpPr>
            <a:spLocks noGrp="1"/>
          </p:cNvSpPr>
          <p:nvPr>
            <p:ph type="title"/>
          </p:nvPr>
        </p:nvSpPr>
        <p:spPr/>
        <p:txBody>
          <a:bodyPr/>
          <a:lstStyle/>
          <a:p>
            <a:pPr algn="ctr"/>
            <a:r>
              <a:rPr lang="en-CA" b="1" dirty="0"/>
              <a:t>Sticky Note Fractions Revisited</a:t>
            </a:r>
          </a:p>
        </p:txBody>
      </p:sp>
    </p:spTree>
    <p:extLst>
      <p:ext uri="{BB962C8B-B14F-4D97-AF65-F5344CB8AC3E}">
        <p14:creationId xmlns:p14="http://schemas.microsoft.com/office/powerpoint/2010/main" val="40184088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i="1" dirty="0"/>
              <a:t>Five Constructs to Think about Fractions</a:t>
            </a:r>
          </a:p>
        </p:txBody>
      </p:sp>
      <p:sp>
        <p:nvSpPr>
          <p:cNvPr id="2" name="Title 1"/>
          <p:cNvSpPr>
            <a:spLocks noGrp="1"/>
          </p:cNvSpPr>
          <p:nvPr>
            <p:ph type="ctrTitle"/>
          </p:nvPr>
        </p:nvSpPr>
        <p:spPr/>
        <p:txBody>
          <a:bodyPr>
            <a:normAutofit/>
          </a:bodyPr>
          <a:lstStyle/>
          <a:p>
            <a:r>
              <a:rPr lang="en-US" dirty="0"/>
              <a:t>Ways We Use Fractions</a:t>
            </a:r>
            <a:br>
              <a:rPr lang="en-US" dirty="0"/>
            </a:br>
            <a:r>
              <a:rPr lang="en-US" dirty="0"/>
              <a:t>Math for Teaching</a:t>
            </a:r>
          </a:p>
        </p:txBody>
      </p:sp>
    </p:spTree>
    <p:extLst>
      <p:ext uri="{BB962C8B-B14F-4D97-AF65-F5344CB8AC3E}">
        <p14:creationId xmlns:p14="http://schemas.microsoft.com/office/powerpoint/2010/main" val="11836932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74C22EB6-A0B0-4F6F-9143-A21C47EC15A9}" type="slidenum">
              <a:rPr lang="en-CA" smtClean="0"/>
              <a:pPr/>
              <a:t>20</a:t>
            </a:fld>
            <a:endParaRPr lang="en-CA" dirty="0"/>
          </a:p>
        </p:txBody>
      </p:sp>
      <p:sp>
        <p:nvSpPr>
          <p:cNvPr id="4" name="Content Placeholder 3"/>
          <p:cNvSpPr>
            <a:spLocks noGrp="1"/>
          </p:cNvSpPr>
          <p:nvPr>
            <p:ph idx="1"/>
          </p:nvPr>
        </p:nvSpPr>
        <p:spPr>
          <a:xfrm>
            <a:off x="819150" y="1471961"/>
            <a:ext cx="10744200" cy="4527202"/>
          </a:xfrm>
        </p:spPr>
        <p:txBody>
          <a:bodyPr>
            <a:normAutofit fontScale="85000" lnSpcReduction="10000"/>
          </a:bodyPr>
          <a:lstStyle/>
          <a:p>
            <a:pPr marL="0" indent="0">
              <a:buNone/>
            </a:pPr>
            <a:r>
              <a:rPr lang="en-CA" sz="3000" dirty="0"/>
              <a:t>Group 1: Part-Whole               Group 2: Part-Part         </a:t>
            </a:r>
          </a:p>
          <a:p>
            <a:pPr marL="0" indent="0">
              <a:buNone/>
            </a:pPr>
            <a:r>
              <a:rPr lang="en-CA" sz="3000" dirty="0"/>
              <a:t>Group 3: Linear/Measure        Group 4: Quotient      Group 5: Operator</a:t>
            </a:r>
          </a:p>
          <a:p>
            <a:pPr marL="0" indent="0">
              <a:buNone/>
            </a:pPr>
            <a:endParaRPr lang="en-CA" sz="3000" dirty="0"/>
          </a:p>
          <a:p>
            <a:pPr marL="0" indent="0">
              <a:buNone/>
            </a:pPr>
            <a:r>
              <a:rPr lang="en-CA" sz="3000" dirty="0"/>
              <a:t>Role of the group at the assigned chart:</a:t>
            </a:r>
          </a:p>
          <a:p>
            <a:pPr marL="514350" indent="-514350">
              <a:buFont typeface="+mj-lt"/>
              <a:buAutoNum type="arabicPeriod"/>
            </a:pPr>
            <a:r>
              <a:rPr lang="en-CA" dirty="0"/>
              <a:t>Read all the sticky note representations and determine if they are on the correct construct, if not remove them off the chart to the side.  Discuss the rationale for the decision.</a:t>
            </a:r>
          </a:p>
          <a:p>
            <a:pPr marL="514350" indent="-514350">
              <a:buFont typeface="+mj-lt"/>
              <a:buAutoNum type="arabicPeriod"/>
            </a:pPr>
            <a:r>
              <a:rPr lang="en-CA" dirty="0"/>
              <a:t>Sort and annotate the sticky notes left on the chart paper.</a:t>
            </a:r>
          </a:p>
          <a:p>
            <a:pPr marL="514350" indent="-514350">
              <a:buFont typeface="+mj-lt"/>
              <a:buAutoNum type="arabicPeriod"/>
            </a:pPr>
            <a:r>
              <a:rPr lang="en-CA" dirty="0"/>
              <a:t>Share with the whole group the representations that did not belong on your chart, with the reasoning that you used</a:t>
            </a:r>
          </a:p>
        </p:txBody>
      </p:sp>
      <p:sp>
        <p:nvSpPr>
          <p:cNvPr id="3" name="Title 2"/>
          <p:cNvSpPr>
            <a:spLocks noGrp="1"/>
          </p:cNvSpPr>
          <p:nvPr>
            <p:ph type="title"/>
          </p:nvPr>
        </p:nvSpPr>
        <p:spPr>
          <a:xfrm>
            <a:off x="838200" y="365125"/>
            <a:ext cx="10515600" cy="1062231"/>
          </a:xfrm>
        </p:spPr>
        <p:txBody>
          <a:bodyPr/>
          <a:lstStyle/>
          <a:p>
            <a:pPr algn="ctr"/>
            <a:r>
              <a:rPr lang="en-CA" b="1" dirty="0"/>
              <a:t>A Deeper Look</a:t>
            </a:r>
          </a:p>
        </p:txBody>
      </p:sp>
    </p:spTree>
    <p:extLst>
      <p:ext uri="{BB962C8B-B14F-4D97-AF65-F5344CB8AC3E}">
        <p14:creationId xmlns:p14="http://schemas.microsoft.com/office/powerpoint/2010/main" val="18418564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marL="0" indent="0">
              <a:buNone/>
            </a:pPr>
            <a:r>
              <a:rPr lang="en-CA" sz="3000" dirty="0"/>
              <a:t>In your group discuss the following questions:</a:t>
            </a:r>
          </a:p>
          <a:p>
            <a:pPr marL="0" indent="0">
              <a:buNone/>
            </a:pPr>
            <a:endParaRPr lang="en-CA" sz="3000" dirty="0"/>
          </a:p>
          <a:p>
            <a:r>
              <a:rPr lang="en-CA" sz="3000" dirty="0"/>
              <a:t>Which representations were easier to place? Why?</a:t>
            </a:r>
          </a:p>
          <a:p>
            <a:endParaRPr lang="en-CA" sz="3000" dirty="0"/>
          </a:p>
          <a:p>
            <a:r>
              <a:rPr lang="en-CA" sz="3000" dirty="0"/>
              <a:t>Which representations were more challenging to place? Why?</a:t>
            </a:r>
          </a:p>
          <a:p>
            <a:endParaRPr lang="en-CA" sz="3000" dirty="0"/>
          </a:p>
          <a:p>
            <a:r>
              <a:rPr lang="en-CA" sz="3000" dirty="0"/>
              <a:t>Was there anything in this activity that surprised you? Explain. </a:t>
            </a:r>
          </a:p>
        </p:txBody>
      </p:sp>
      <p:sp>
        <p:nvSpPr>
          <p:cNvPr id="2" name="Title 1"/>
          <p:cNvSpPr>
            <a:spLocks noGrp="1"/>
          </p:cNvSpPr>
          <p:nvPr>
            <p:ph type="title"/>
          </p:nvPr>
        </p:nvSpPr>
        <p:spPr/>
        <p:txBody>
          <a:bodyPr/>
          <a:lstStyle/>
          <a:p>
            <a:pPr algn="ctr"/>
            <a:r>
              <a:rPr lang="en-CA" b="1" dirty="0"/>
              <a:t>Share Your Thinking</a:t>
            </a:r>
          </a:p>
        </p:txBody>
      </p:sp>
    </p:spTree>
    <p:extLst>
      <p:ext uri="{BB962C8B-B14F-4D97-AF65-F5344CB8AC3E}">
        <p14:creationId xmlns:p14="http://schemas.microsoft.com/office/powerpoint/2010/main" val="17421645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CA" sz="3000" dirty="0"/>
              <a:t>As a table group discuss the </a:t>
            </a:r>
            <a:r>
              <a:rPr lang="en-CA" sz="3000" i="1" dirty="0"/>
              <a:t>Where do you Use Fractions </a:t>
            </a:r>
            <a:r>
              <a:rPr lang="en-CA" sz="3000" dirty="0"/>
              <a:t>recording sheet.</a:t>
            </a:r>
          </a:p>
          <a:p>
            <a:pPr marL="514350" indent="-514350">
              <a:buFont typeface="+mj-lt"/>
              <a:buAutoNum type="arabicPeriod"/>
            </a:pPr>
            <a:r>
              <a:rPr lang="en-CA" sz="3000" dirty="0"/>
              <a:t>Add a few more examples if you wish.</a:t>
            </a:r>
          </a:p>
          <a:p>
            <a:pPr marL="514350" indent="-514350">
              <a:buFont typeface="+mj-lt"/>
              <a:buAutoNum type="arabicPeriod"/>
            </a:pPr>
            <a:r>
              <a:rPr lang="en-CA" sz="3000" dirty="0"/>
              <a:t>Sort the examples by construct and include reasoning if you are guessing.</a:t>
            </a:r>
          </a:p>
          <a:p>
            <a:pPr marL="514350" indent="-514350">
              <a:buFont typeface="+mj-lt"/>
              <a:buAutoNum type="arabicPeriod"/>
            </a:pPr>
            <a:r>
              <a:rPr lang="en-CA" sz="3000" dirty="0"/>
              <a:t>Note the examples that you do not agree on and provide reasoning.</a:t>
            </a:r>
          </a:p>
          <a:p>
            <a:pPr marL="514350" indent="-514350">
              <a:buFont typeface="+mj-lt"/>
              <a:buAutoNum type="arabicPeriod"/>
            </a:pPr>
            <a:r>
              <a:rPr lang="en-CA" sz="3000" dirty="0"/>
              <a:t>Be prepared to share with the whole group.</a:t>
            </a:r>
          </a:p>
        </p:txBody>
      </p:sp>
      <p:sp>
        <p:nvSpPr>
          <p:cNvPr id="2" name="Title 1"/>
          <p:cNvSpPr>
            <a:spLocks noGrp="1"/>
          </p:cNvSpPr>
          <p:nvPr>
            <p:ph type="title"/>
          </p:nvPr>
        </p:nvSpPr>
        <p:spPr/>
        <p:txBody>
          <a:bodyPr/>
          <a:lstStyle/>
          <a:p>
            <a:pPr algn="ctr"/>
            <a:r>
              <a:rPr lang="en-CA" b="1" dirty="0"/>
              <a:t>Revisiting: Where Do You Use Fractions</a:t>
            </a:r>
          </a:p>
        </p:txBody>
      </p:sp>
    </p:spTree>
    <p:extLst>
      <p:ext uri="{BB962C8B-B14F-4D97-AF65-F5344CB8AC3E}">
        <p14:creationId xmlns:p14="http://schemas.microsoft.com/office/powerpoint/2010/main" val="4921355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74C22EB6-A0B0-4F6F-9143-A21C47EC15A9}" type="slidenum">
              <a:rPr lang="en-CA" smtClean="0"/>
              <a:pPr/>
              <a:t>23</a:t>
            </a:fld>
            <a:endParaRPr lang="en-CA" dirty="0"/>
          </a:p>
        </p:txBody>
      </p:sp>
      <p:sp>
        <p:nvSpPr>
          <p:cNvPr id="4" name="Content Placeholder 3"/>
          <p:cNvSpPr>
            <a:spLocks noGrp="1"/>
          </p:cNvSpPr>
          <p:nvPr>
            <p:ph idx="1"/>
          </p:nvPr>
        </p:nvSpPr>
        <p:spPr/>
        <p:txBody>
          <a:bodyPr/>
          <a:lstStyle/>
          <a:p>
            <a:pPr marL="0" indent="0">
              <a:buNone/>
            </a:pPr>
            <a:r>
              <a:rPr lang="en-US" sz="3000" dirty="0">
                <a:solidFill>
                  <a:schemeClr val="tx2"/>
                </a:solidFill>
              </a:rPr>
              <a:t>A singular interpretation, along with an overuse of proper fractions, prohibits students from deeply understanding fractions greater than one (</a:t>
            </a:r>
            <a:r>
              <a:rPr lang="en-US" sz="3000" dirty="0" err="1">
                <a:solidFill>
                  <a:schemeClr val="tx2"/>
                </a:solidFill>
              </a:rPr>
              <a:t>Charalambous</a:t>
            </a:r>
            <a:r>
              <a:rPr lang="en-US" sz="3000" dirty="0">
                <a:solidFill>
                  <a:schemeClr val="tx2"/>
                </a:solidFill>
              </a:rPr>
              <a:t>, Delaney, Hsu &amp; Mesa, 2010) </a:t>
            </a:r>
          </a:p>
          <a:p>
            <a:pPr marL="0" indent="0">
              <a:buNone/>
            </a:pPr>
            <a:r>
              <a:rPr lang="en-US" sz="3000" dirty="0">
                <a:solidFill>
                  <a:schemeClr val="tx2"/>
                </a:solidFill>
              </a:rPr>
              <a:t/>
            </a:r>
            <a:br>
              <a:rPr lang="en-US" sz="3000" dirty="0">
                <a:solidFill>
                  <a:schemeClr val="tx2"/>
                </a:solidFill>
              </a:rPr>
            </a:br>
            <a:r>
              <a:rPr lang="en-US" sz="3000" dirty="0">
                <a:solidFill>
                  <a:schemeClr val="tx2"/>
                </a:solidFill>
              </a:rPr>
              <a:t>Post, Cramer, Behr, </a:t>
            </a:r>
            <a:r>
              <a:rPr lang="en-US" sz="3000" dirty="0" err="1">
                <a:solidFill>
                  <a:schemeClr val="tx2"/>
                </a:solidFill>
              </a:rPr>
              <a:t>Lesh</a:t>
            </a:r>
            <a:r>
              <a:rPr lang="en-US" sz="3000" dirty="0">
                <a:solidFill>
                  <a:schemeClr val="tx2"/>
                </a:solidFill>
              </a:rPr>
              <a:t> and </a:t>
            </a:r>
            <a:r>
              <a:rPr lang="en-US" sz="3000" dirty="0" err="1">
                <a:solidFill>
                  <a:schemeClr val="tx2"/>
                </a:solidFill>
              </a:rPr>
              <a:t>Harel</a:t>
            </a:r>
            <a:r>
              <a:rPr lang="en-US" sz="3000" dirty="0">
                <a:solidFill>
                  <a:schemeClr val="tx2"/>
                </a:solidFill>
              </a:rPr>
              <a:t> (1993) claim that "ratio, measure and operator constructs are not given nearly enough emphasis in the school curriculum" (328).</a:t>
            </a:r>
          </a:p>
          <a:p>
            <a:endParaRPr lang="en-CA" dirty="0"/>
          </a:p>
        </p:txBody>
      </p:sp>
      <p:sp>
        <p:nvSpPr>
          <p:cNvPr id="3" name="Title 2"/>
          <p:cNvSpPr>
            <a:spLocks noGrp="1"/>
          </p:cNvSpPr>
          <p:nvPr>
            <p:ph type="title"/>
          </p:nvPr>
        </p:nvSpPr>
        <p:spPr/>
        <p:txBody>
          <a:bodyPr/>
          <a:lstStyle/>
          <a:p>
            <a:pPr algn="ctr"/>
            <a:r>
              <a:rPr lang="en-CA" b="1" dirty="0"/>
              <a:t>Research Shows</a:t>
            </a:r>
          </a:p>
        </p:txBody>
      </p:sp>
    </p:spTree>
    <p:extLst>
      <p:ext uri="{BB962C8B-B14F-4D97-AF65-F5344CB8AC3E}">
        <p14:creationId xmlns:p14="http://schemas.microsoft.com/office/powerpoint/2010/main" val="25463621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2" descr="This is a picture of multi-coloured and multi-shaped pattern blocks." title="Pattern Blocks"/>
          <p:cNvPicPr>
            <a:picLocks noGrp="1" noChangeAspect="1"/>
          </p:cNvPicPr>
          <p:nvPr>
            <p:ph idx="1"/>
          </p:nvPr>
        </p:nvPicPr>
        <p:blipFill rotWithShape="1">
          <a:blip r:embed="rId4" cstate="print">
            <a:extLst>
              <a:ext uri="{28A0092B-C50C-407E-A947-70E740481C1C}">
                <a14:useLocalDpi xmlns:a14="http://schemas.microsoft.com/office/drawing/2010/main" val="0"/>
              </a:ext>
            </a:extLst>
          </a:blip>
          <a:stretch/>
        </p:blipFill>
        <p:spPr>
          <a:xfrm rot="5400000">
            <a:off x="6217334" y="3394055"/>
            <a:ext cx="2686386" cy="2631687"/>
          </a:xfrm>
          <a:prstGeom prst="rect">
            <a:avLst/>
          </a:prstGeom>
          <a:noFill/>
          <a:ln>
            <a:noFill/>
          </a:ln>
        </p:spPr>
      </p:pic>
      <p:grpSp>
        <p:nvGrpSpPr>
          <p:cNvPr id="124" name="Group 123" descr="Thirty one small green triangles fit over the multicoloured pentagon." title="Part-Whole Graphic"/>
          <p:cNvGrpSpPr/>
          <p:nvPr/>
        </p:nvGrpSpPr>
        <p:grpSpPr>
          <a:xfrm>
            <a:off x="3074482" y="302074"/>
            <a:ext cx="2818635" cy="2581340"/>
            <a:chOff x="2768355" y="304821"/>
            <a:chExt cx="2818635" cy="2581340"/>
          </a:xfrm>
        </p:grpSpPr>
        <p:sp>
          <p:nvSpPr>
            <p:cNvPr id="85" name="Isosceles Triangle 84"/>
            <p:cNvSpPr/>
            <p:nvPr/>
          </p:nvSpPr>
          <p:spPr>
            <a:xfrm rot="9195962">
              <a:off x="4209423" y="2100595"/>
              <a:ext cx="640232" cy="383775"/>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23" name="Group 122"/>
            <p:cNvGrpSpPr/>
            <p:nvPr/>
          </p:nvGrpSpPr>
          <p:grpSpPr>
            <a:xfrm>
              <a:off x="2768355" y="304821"/>
              <a:ext cx="2818635" cy="2581340"/>
              <a:chOff x="2761276" y="319320"/>
              <a:chExt cx="2818635" cy="2581340"/>
            </a:xfrm>
          </p:grpSpPr>
          <p:sp>
            <p:nvSpPr>
              <p:cNvPr id="86" name="Isosceles Triangle 85"/>
              <p:cNvSpPr/>
              <p:nvPr/>
            </p:nvSpPr>
            <p:spPr>
              <a:xfrm rot="9195962">
                <a:off x="3678961" y="1330725"/>
                <a:ext cx="640232" cy="383775"/>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22" name="Group 121"/>
              <p:cNvGrpSpPr/>
              <p:nvPr/>
            </p:nvGrpSpPr>
            <p:grpSpPr>
              <a:xfrm>
                <a:off x="2761276" y="319320"/>
                <a:ext cx="2818635" cy="2581340"/>
                <a:chOff x="2761276" y="319320"/>
                <a:chExt cx="2818635" cy="2581340"/>
              </a:xfrm>
            </p:grpSpPr>
            <p:grpSp>
              <p:nvGrpSpPr>
                <p:cNvPr id="3" name="Group 5"/>
                <p:cNvGrpSpPr/>
                <p:nvPr/>
              </p:nvGrpSpPr>
              <p:grpSpPr>
                <a:xfrm>
                  <a:off x="2761276" y="319320"/>
                  <a:ext cx="2818635" cy="2581340"/>
                  <a:chOff x="1991770" y="515316"/>
                  <a:chExt cx="2113976" cy="2581340"/>
                </a:xfrm>
              </p:grpSpPr>
              <p:grpSp>
                <p:nvGrpSpPr>
                  <p:cNvPr id="4" name="Group 3"/>
                  <p:cNvGrpSpPr/>
                  <p:nvPr/>
                </p:nvGrpSpPr>
                <p:grpSpPr>
                  <a:xfrm>
                    <a:off x="1991770" y="515316"/>
                    <a:ext cx="2113976" cy="2299048"/>
                    <a:chOff x="1991770" y="515316"/>
                    <a:chExt cx="2113976" cy="2299048"/>
                  </a:xfrm>
                </p:grpSpPr>
                <p:sp>
                  <p:nvSpPr>
                    <p:cNvPr id="26" name="Isosceles Triangle 25"/>
                    <p:cNvSpPr/>
                    <p:nvPr/>
                  </p:nvSpPr>
                  <p:spPr>
                    <a:xfrm rot="2091753">
                      <a:off x="3625572" y="515316"/>
                      <a:ext cx="480174" cy="383775"/>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Isosceles Triangle 33"/>
                    <p:cNvSpPr/>
                    <p:nvPr/>
                  </p:nvSpPr>
                  <p:spPr>
                    <a:xfrm rot="19914507">
                      <a:off x="2015216" y="1928700"/>
                      <a:ext cx="480174" cy="383775"/>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Isosceles Triangle 34"/>
                    <p:cNvSpPr/>
                    <p:nvPr/>
                  </p:nvSpPr>
                  <p:spPr>
                    <a:xfrm rot="20013516">
                      <a:off x="1991770" y="2430589"/>
                      <a:ext cx="480174" cy="383775"/>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Isosceles Triangle 37"/>
                    <p:cNvSpPr/>
                    <p:nvPr/>
                  </p:nvSpPr>
                  <p:spPr>
                    <a:xfrm rot="19935871">
                      <a:off x="2040051" y="1421641"/>
                      <a:ext cx="480174" cy="383775"/>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6" name="Group 2"/>
                  <p:cNvGrpSpPr/>
                  <p:nvPr/>
                </p:nvGrpSpPr>
                <p:grpSpPr>
                  <a:xfrm>
                    <a:off x="2157820" y="749615"/>
                    <a:ext cx="1751518" cy="2347041"/>
                    <a:chOff x="2159089" y="749187"/>
                    <a:chExt cx="1751518" cy="2347041"/>
                  </a:xfrm>
                </p:grpSpPr>
                <p:sp>
                  <p:nvSpPr>
                    <p:cNvPr id="2" name="Isosceles Triangle 1"/>
                    <p:cNvSpPr/>
                    <p:nvPr/>
                  </p:nvSpPr>
                  <p:spPr>
                    <a:xfrm rot="20013516">
                      <a:off x="3316389" y="2246082"/>
                      <a:ext cx="480174" cy="383775"/>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Isosceles Triangle 14"/>
                    <p:cNvSpPr/>
                    <p:nvPr/>
                  </p:nvSpPr>
                  <p:spPr>
                    <a:xfrm rot="16396855">
                      <a:off x="2114967" y="1733013"/>
                      <a:ext cx="480174" cy="383775"/>
                    </a:xfrm>
                    <a:prstGeom prst="triangle">
                      <a:avLst>
                        <a:gd name="adj" fmla="val 49247"/>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Isosceles Triangle 22"/>
                    <p:cNvSpPr/>
                    <p:nvPr/>
                  </p:nvSpPr>
                  <p:spPr>
                    <a:xfrm rot="16400497">
                      <a:off x="3478633" y="1044700"/>
                      <a:ext cx="480174" cy="383775"/>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Isosceles Triangle 23"/>
                    <p:cNvSpPr/>
                    <p:nvPr/>
                  </p:nvSpPr>
                  <p:spPr>
                    <a:xfrm rot="16496620">
                      <a:off x="3399721" y="2049692"/>
                      <a:ext cx="480174" cy="383775"/>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Isosceles Triangle 24"/>
                    <p:cNvSpPr/>
                    <p:nvPr/>
                  </p:nvSpPr>
                  <p:spPr>
                    <a:xfrm rot="16400838">
                      <a:off x="3457065" y="1544595"/>
                      <a:ext cx="480174" cy="383775"/>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Isosceles Triangle 26"/>
                    <p:cNvSpPr/>
                    <p:nvPr/>
                  </p:nvSpPr>
                  <p:spPr>
                    <a:xfrm rot="16529502">
                      <a:off x="2523045" y="2503558"/>
                      <a:ext cx="480174" cy="383775"/>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Isosceles Triangle 27"/>
                    <p:cNvSpPr/>
                    <p:nvPr/>
                  </p:nvSpPr>
                  <p:spPr>
                    <a:xfrm rot="9236751">
                      <a:off x="3164036" y="821725"/>
                      <a:ext cx="480174" cy="383775"/>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Isosceles Triangle 28"/>
                    <p:cNvSpPr/>
                    <p:nvPr/>
                  </p:nvSpPr>
                  <p:spPr>
                    <a:xfrm rot="9285101">
                      <a:off x="2721528" y="1040843"/>
                      <a:ext cx="480174" cy="383775"/>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Isosceles Triangle 29"/>
                    <p:cNvSpPr/>
                    <p:nvPr/>
                  </p:nvSpPr>
                  <p:spPr>
                    <a:xfrm rot="1387226">
                      <a:off x="2159089" y="2668660"/>
                      <a:ext cx="404079" cy="424053"/>
                    </a:xfrm>
                    <a:prstGeom prst="triangle">
                      <a:avLst>
                        <a:gd name="adj" fmla="val 7291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Isosceles Triangle 30"/>
                    <p:cNvSpPr/>
                    <p:nvPr/>
                  </p:nvSpPr>
                  <p:spPr>
                    <a:xfrm rot="9087044">
                      <a:off x="2243800" y="1280316"/>
                      <a:ext cx="480174" cy="383775"/>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Isosceles Triangle 31"/>
                    <p:cNvSpPr/>
                    <p:nvPr/>
                  </p:nvSpPr>
                  <p:spPr>
                    <a:xfrm rot="9260327">
                      <a:off x="2187986" y="2328554"/>
                      <a:ext cx="480174" cy="383775"/>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Isosceles Triangle 32"/>
                    <p:cNvSpPr/>
                    <p:nvPr/>
                  </p:nvSpPr>
                  <p:spPr>
                    <a:xfrm rot="16579390">
                      <a:off x="2546492" y="1999611"/>
                      <a:ext cx="480174" cy="383775"/>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Isosceles Triangle 35"/>
                    <p:cNvSpPr/>
                    <p:nvPr/>
                  </p:nvSpPr>
                  <p:spPr>
                    <a:xfrm rot="20013516">
                      <a:off x="2434251" y="2187036"/>
                      <a:ext cx="480174" cy="383775"/>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Isosceles Triangle 36"/>
                    <p:cNvSpPr/>
                    <p:nvPr/>
                  </p:nvSpPr>
                  <p:spPr>
                    <a:xfrm rot="20013516">
                      <a:off x="2525032" y="1178850"/>
                      <a:ext cx="480174" cy="383775"/>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Isosceles Triangle 38"/>
                    <p:cNvSpPr/>
                    <p:nvPr/>
                  </p:nvSpPr>
                  <p:spPr>
                    <a:xfrm rot="20380370">
                      <a:off x="3407218" y="749187"/>
                      <a:ext cx="480174" cy="383775"/>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Isosceles Triangle 39"/>
                    <p:cNvSpPr/>
                    <p:nvPr/>
                  </p:nvSpPr>
                  <p:spPr>
                    <a:xfrm rot="20013516">
                      <a:off x="2979094" y="944820"/>
                      <a:ext cx="480174" cy="383775"/>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 name="Isosceles Triangle 40"/>
                    <p:cNvSpPr/>
                    <p:nvPr/>
                  </p:nvSpPr>
                  <p:spPr>
                    <a:xfrm rot="20013516">
                      <a:off x="3383773" y="1235695"/>
                      <a:ext cx="480174" cy="383775"/>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Isosceles Triangle 41"/>
                    <p:cNvSpPr/>
                    <p:nvPr/>
                  </p:nvSpPr>
                  <p:spPr>
                    <a:xfrm rot="20286466">
                      <a:off x="2914849" y="1465471"/>
                      <a:ext cx="480174" cy="383775"/>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Isosceles Triangle 42"/>
                    <p:cNvSpPr/>
                    <p:nvPr/>
                  </p:nvSpPr>
                  <p:spPr>
                    <a:xfrm rot="20013516">
                      <a:off x="2473756" y="1688207"/>
                      <a:ext cx="480174" cy="383775"/>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Isosceles Triangle 43"/>
                    <p:cNvSpPr/>
                    <p:nvPr/>
                  </p:nvSpPr>
                  <p:spPr>
                    <a:xfrm rot="20013516">
                      <a:off x="3336880" y="1723809"/>
                      <a:ext cx="480174" cy="383775"/>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5" name="Isosceles Triangle 44"/>
                    <p:cNvSpPr/>
                    <p:nvPr/>
                  </p:nvSpPr>
                  <p:spPr>
                    <a:xfrm rot="20246013">
                      <a:off x="2433892" y="2694021"/>
                      <a:ext cx="446737" cy="402207"/>
                    </a:xfrm>
                    <a:prstGeom prst="triangle">
                      <a:avLst>
                        <a:gd name="adj" fmla="val 39847"/>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Isosceles Triangle 45"/>
                    <p:cNvSpPr/>
                    <p:nvPr/>
                  </p:nvSpPr>
                  <p:spPr>
                    <a:xfrm rot="20013516">
                      <a:off x="2867958" y="1967361"/>
                      <a:ext cx="480174" cy="383775"/>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7" name="Isosceles Triangle 46"/>
                    <p:cNvSpPr/>
                    <p:nvPr/>
                  </p:nvSpPr>
                  <p:spPr>
                    <a:xfrm rot="20013516">
                      <a:off x="2867957" y="2465757"/>
                      <a:ext cx="480174" cy="383775"/>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
              <p:nvSpPr>
                <p:cNvPr id="87" name="Isosceles Triangle 86"/>
                <p:cNvSpPr/>
                <p:nvPr/>
              </p:nvSpPr>
              <p:spPr>
                <a:xfrm rot="9195962">
                  <a:off x="4236744" y="1637545"/>
                  <a:ext cx="640232" cy="383775"/>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graphicFrame>
        <p:nvGraphicFramePr>
          <p:cNvPr id="80" name="Object 79" descr="This is a phrase that describes the picture of the pattern blocks. It says four quadrilateral blocks over six non-quadrilateral blocks." title="Block description"/>
          <p:cNvGraphicFramePr>
            <a:graphicFrameLocks noChangeAspect="1"/>
          </p:cNvGraphicFramePr>
          <p:nvPr>
            <p:extLst>
              <p:ext uri="{D42A27DB-BD31-4B8C-83A1-F6EECF244321}">
                <p14:modId xmlns:p14="http://schemas.microsoft.com/office/powerpoint/2010/main" val="2635854775"/>
              </p:ext>
            </p:extLst>
          </p:nvPr>
        </p:nvGraphicFramePr>
        <p:xfrm>
          <a:off x="9000118" y="4254503"/>
          <a:ext cx="2953246" cy="678053"/>
        </p:xfrm>
        <a:graphic>
          <a:graphicData uri="http://schemas.openxmlformats.org/presentationml/2006/ole">
            <mc:AlternateContent xmlns:mc="http://schemas.openxmlformats.org/markup-compatibility/2006">
              <mc:Choice xmlns:v="urn:schemas-microsoft-com:vml" Requires="v">
                <p:oleObj spid="_x0000_s9698" name="Equation" r:id="rId5" imgW="1879560" imgH="431640" progId="Equation.3">
                  <p:embed/>
                </p:oleObj>
              </mc:Choice>
              <mc:Fallback>
                <p:oleObj name="Equation" r:id="rId5" imgW="1879560" imgH="431640" progId="Equation.3">
                  <p:embed/>
                  <p:pic>
                    <p:nvPicPr>
                      <p:cNvPr id="14" name="Object 13"/>
                      <p:cNvPicPr/>
                      <p:nvPr/>
                    </p:nvPicPr>
                    <p:blipFill>
                      <a:blip r:embed="rId6"/>
                      <a:stretch>
                        <a:fillRect/>
                      </a:stretch>
                    </p:blipFill>
                    <p:spPr>
                      <a:xfrm>
                        <a:off x="9000118" y="4254503"/>
                        <a:ext cx="2953246" cy="678053"/>
                      </a:xfrm>
                      <a:prstGeom prst="rect">
                        <a:avLst/>
                      </a:prstGeom>
                    </p:spPr>
                  </p:pic>
                </p:oleObj>
              </mc:Fallback>
            </mc:AlternateContent>
          </a:graphicData>
        </a:graphic>
      </p:graphicFrame>
      <p:sp>
        <p:nvSpPr>
          <p:cNvPr id="89" name="Text Placeholder 8"/>
          <p:cNvSpPr txBox="1">
            <a:spLocks/>
          </p:cNvSpPr>
          <p:nvPr/>
        </p:nvSpPr>
        <p:spPr>
          <a:xfrm>
            <a:off x="9391270" y="3378787"/>
            <a:ext cx="2235200" cy="685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accent5">
                    <a:lumMod val="50000"/>
                  </a:schemeClr>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000" kern="1200">
                <a:solidFill>
                  <a:schemeClr val="accent5">
                    <a:lumMod val="50000"/>
                  </a:schemeClr>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lumMod val="50000"/>
                  </a:schemeClr>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600" kern="1200">
                <a:solidFill>
                  <a:schemeClr val="accent5">
                    <a:lumMod val="50000"/>
                  </a:schemeClr>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3000" dirty="0"/>
              <a:t>Part-Part</a:t>
            </a:r>
          </a:p>
        </p:txBody>
      </p:sp>
      <p:pic>
        <p:nvPicPr>
          <p:cNvPr id="13" name="Picture Placeholder 12" descr="This is a picture of multi-coloured and multi-shaped pattern blocks." title="Pattern Blocks"/>
          <p:cNvPicPr>
            <a:picLocks noGrp="1" noChangeAspect="1"/>
          </p:cNvPicPr>
          <p:nvPr>
            <p:ph type="pic" sz="quarter" idx="4294967295"/>
          </p:nvPr>
        </p:nvPicPr>
        <p:blipFill rotWithShape="1">
          <a:blip r:embed="rId4" cstate="print">
            <a:extLst>
              <a:ext uri="{28A0092B-C50C-407E-A947-70E740481C1C}">
                <a14:useLocalDpi xmlns:a14="http://schemas.microsoft.com/office/drawing/2010/main" val="0"/>
              </a:ext>
            </a:extLst>
          </a:blip>
          <a:srcRect l="4212" t="9577" b="8549"/>
          <a:stretch/>
        </p:blipFill>
        <p:spPr>
          <a:xfrm rot="5400000">
            <a:off x="6119954" y="437424"/>
            <a:ext cx="2974617" cy="2539229"/>
          </a:xfrm>
          <a:prstGeom prst="rect">
            <a:avLst/>
          </a:prstGeom>
          <a:noFill/>
          <a:ln>
            <a:noFill/>
          </a:ln>
        </p:spPr>
      </p:pic>
      <p:graphicFrame>
        <p:nvGraphicFramePr>
          <p:cNvPr id="79" name="Object 78" descr="This is a phrase that describes the picture of the pattern blocks. It says four quadrilateral blocks over ten blocks total." title="Block caption"/>
          <p:cNvGraphicFramePr>
            <a:graphicFrameLocks noChangeAspect="1"/>
          </p:cNvGraphicFramePr>
          <p:nvPr>
            <p:extLst>
              <p:ext uri="{D42A27DB-BD31-4B8C-83A1-F6EECF244321}">
                <p14:modId xmlns:p14="http://schemas.microsoft.com/office/powerpoint/2010/main" val="863965243"/>
              </p:ext>
            </p:extLst>
          </p:nvPr>
        </p:nvGraphicFramePr>
        <p:xfrm>
          <a:off x="9210907" y="1256464"/>
          <a:ext cx="2486402" cy="709855"/>
        </p:xfrm>
        <a:graphic>
          <a:graphicData uri="http://schemas.openxmlformats.org/presentationml/2006/ole">
            <mc:AlternateContent xmlns:mc="http://schemas.openxmlformats.org/markup-compatibility/2006">
              <mc:Choice xmlns:v="urn:schemas-microsoft-com:vml" Requires="v">
                <p:oleObj spid="_x0000_s9699" name="Equation" r:id="rId7" imgW="1511280" imgH="431640" progId="Equation.3">
                  <p:embed/>
                </p:oleObj>
              </mc:Choice>
              <mc:Fallback>
                <p:oleObj name="Equation" r:id="rId7" imgW="1511280" imgH="431640" progId="Equation.3">
                  <p:embed/>
                  <p:pic>
                    <p:nvPicPr>
                      <p:cNvPr id="14" name="Object 13"/>
                      <p:cNvPicPr/>
                      <p:nvPr/>
                    </p:nvPicPr>
                    <p:blipFill>
                      <a:blip r:embed="rId8"/>
                      <a:stretch>
                        <a:fillRect/>
                      </a:stretch>
                    </p:blipFill>
                    <p:spPr>
                      <a:xfrm>
                        <a:off x="9210907" y="1256464"/>
                        <a:ext cx="2486402" cy="709855"/>
                      </a:xfrm>
                      <a:prstGeom prst="rect">
                        <a:avLst/>
                      </a:prstGeom>
                    </p:spPr>
                  </p:pic>
                </p:oleObj>
              </mc:Fallback>
            </mc:AlternateContent>
          </a:graphicData>
        </a:graphic>
      </p:graphicFrame>
      <p:sp>
        <p:nvSpPr>
          <p:cNvPr id="88" name="Text Placeholder 4"/>
          <p:cNvSpPr txBox="1">
            <a:spLocks/>
          </p:cNvSpPr>
          <p:nvPr/>
        </p:nvSpPr>
        <p:spPr>
          <a:xfrm>
            <a:off x="9226480" y="271887"/>
            <a:ext cx="2564780" cy="6223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accent5">
                    <a:lumMod val="50000"/>
                  </a:schemeClr>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000" kern="1200">
                <a:solidFill>
                  <a:schemeClr val="accent5">
                    <a:lumMod val="50000"/>
                  </a:schemeClr>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lumMod val="50000"/>
                  </a:schemeClr>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600" kern="1200">
                <a:solidFill>
                  <a:schemeClr val="accent5">
                    <a:lumMod val="50000"/>
                  </a:schemeClr>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3000" b="1" dirty="0"/>
              <a:t>Part-Whole</a:t>
            </a:r>
          </a:p>
        </p:txBody>
      </p:sp>
      <p:grpSp>
        <p:nvGrpSpPr>
          <p:cNvPr id="121" name="Group 120" descr="Thirty one small green triangles fit over the multicoloured pentagon."/>
          <p:cNvGrpSpPr/>
          <p:nvPr/>
        </p:nvGrpSpPr>
        <p:grpSpPr>
          <a:xfrm>
            <a:off x="3068817" y="3342888"/>
            <a:ext cx="2818635" cy="2572168"/>
            <a:chOff x="2801190" y="3457943"/>
            <a:chExt cx="2818635" cy="2572168"/>
          </a:xfrm>
        </p:grpSpPr>
        <p:grpSp>
          <p:nvGrpSpPr>
            <p:cNvPr id="48" name="Group 47"/>
            <p:cNvGrpSpPr/>
            <p:nvPr/>
          </p:nvGrpSpPr>
          <p:grpSpPr>
            <a:xfrm>
              <a:off x="2801190" y="3457943"/>
              <a:ext cx="2818635" cy="2572168"/>
              <a:chOff x="2782661" y="3451272"/>
              <a:chExt cx="2818635" cy="2572168"/>
            </a:xfrm>
          </p:grpSpPr>
          <p:grpSp>
            <p:nvGrpSpPr>
              <p:cNvPr id="7" name="Group 47"/>
              <p:cNvGrpSpPr/>
              <p:nvPr/>
            </p:nvGrpSpPr>
            <p:grpSpPr>
              <a:xfrm>
                <a:off x="2782661" y="3451272"/>
                <a:ext cx="2818635" cy="2572168"/>
                <a:chOff x="1991770" y="515316"/>
                <a:chExt cx="2113976" cy="2572168"/>
              </a:xfrm>
            </p:grpSpPr>
            <p:grpSp>
              <p:nvGrpSpPr>
                <p:cNvPr id="8" name="Group 48"/>
                <p:cNvGrpSpPr/>
                <p:nvPr/>
              </p:nvGrpSpPr>
              <p:grpSpPr>
                <a:xfrm>
                  <a:off x="1991770" y="515316"/>
                  <a:ext cx="2113976" cy="2299048"/>
                  <a:chOff x="1991770" y="515316"/>
                  <a:chExt cx="2113976" cy="2299048"/>
                </a:xfrm>
              </p:grpSpPr>
              <p:sp>
                <p:nvSpPr>
                  <p:cNvPr id="74" name="Isosceles Triangle 73"/>
                  <p:cNvSpPr/>
                  <p:nvPr/>
                </p:nvSpPr>
                <p:spPr>
                  <a:xfrm rot="2091753">
                    <a:off x="3625572" y="515316"/>
                    <a:ext cx="480174" cy="383775"/>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Isosceles Triangle 74"/>
                  <p:cNvSpPr/>
                  <p:nvPr/>
                </p:nvSpPr>
                <p:spPr>
                  <a:xfrm rot="19914507">
                    <a:off x="2015216" y="1928700"/>
                    <a:ext cx="480174" cy="383775"/>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Isosceles Triangle 75"/>
                  <p:cNvSpPr/>
                  <p:nvPr/>
                </p:nvSpPr>
                <p:spPr>
                  <a:xfrm rot="20013516">
                    <a:off x="1991770" y="2430589"/>
                    <a:ext cx="480174" cy="383775"/>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 name="Isosceles Triangle 76"/>
                  <p:cNvSpPr/>
                  <p:nvPr/>
                </p:nvSpPr>
                <p:spPr>
                  <a:xfrm rot="19935871">
                    <a:off x="2040051" y="1421641"/>
                    <a:ext cx="480174" cy="383775"/>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2" name="Group 49"/>
                <p:cNvGrpSpPr/>
                <p:nvPr/>
              </p:nvGrpSpPr>
              <p:grpSpPr>
                <a:xfrm>
                  <a:off x="2161897" y="749615"/>
                  <a:ext cx="1747441" cy="2337869"/>
                  <a:chOff x="2163166" y="749187"/>
                  <a:chExt cx="1747441" cy="2337869"/>
                </a:xfrm>
              </p:grpSpPr>
              <p:sp>
                <p:nvSpPr>
                  <p:cNvPr id="51" name="Isosceles Triangle 50"/>
                  <p:cNvSpPr/>
                  <p:nvPr/>
                </p:nvSpPr>
                <p:spPr>
                  <a:xfrm rot="20013516">
                    <a:off x="3316389" y="2246082"/>
                    <a:ext cx="480174" cy="383775"/>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Isosceles Triangle 51"/>
                  <p:cNvSpPr/>
                  <p:nvPr/>
                </p:nvSpPr>
                <p:spPr>
                  <a:xfrm rot="16396855">
                    <a:off x="2114967" y="1733013"/>
                    <a:ext cx="480174" cy="383775"/>
                  </a:xfrm>
                  <a:prstGeom prst="triangle">
                    <a:avLst>
                      <a:gd name="adj" fmla="val 49247"/>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Isosceles Triangle 52"/>
                  <p:cNvSpPr/>
                  <p:nvPr/>
                </p:nvSpPr>
                <p:spPr>
                  <a:xfrm rot="16400497">
                    <a:off x="3478633" y="1044700"/>
                    <a:ext cx="480174" cy="383775"/>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Isosceles Triangle 53"/>
                  <p:cNvSpPr/>
                  <p:nvPr/>
                </p:nvSpPr>
                <p:spPr>
                  <a:xfrm rot="16496620">
                    <a:off x="3399721" y="2049692"/>
                    <a:ext cx="480174" cy="383775"/>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Isosceles Triangle 54"/>
                  <p:cNvSpPr/>
                  <p:nvPr/>
                </p:nvSpPr>
                <p:spPr>
                  <a:xfrm rot="16400838">
                    <a:off x="3457065" y="1544595"/>
                    <a:ext cx="480174" cy="383775"/>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Isosceles Triangle 55"/>
                  <p:cNvSpPr/>
                  <p:nvPr/>
                </p:nvSpPr>
                <p:spPr>
                  <a:xfrm rot="16529502">
                    <a:off x="2523045" y="2503558"/>
                    <a:ext cx="480174" cy="383775"/>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Isosceles Triangle 56"/>
                  <p:cNvSpPr/>
                  <p:nvPr/>
                </p:nvSpPr>
                <p:spPr>
                  <a:xfrm rot="9236751">
                    <a:off x="3164036" y="821725"/>
                    <a:ext cx="480174" cy="383775"/>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Isosceles Triangle 57"/>
                  <p:cNvSpPr/>
                  <p:nvPr/>
                </p:nvSpPr>
                <p:spPr>
                  <a:xfrm rot="9285101">
                    <a:off x="2721528" y="1040843"/>
                    <a:ext cx="480174" cy="383775"/>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Isosceles Triangle 58"/>
                  <p:cNvSpPr/>
                  <p:nvPr/>
                </p:nvSpPr>
                <p:spPr>
                  <a:xfrm rot="1871225">
                    <a:off x="2175526" y="2703280"/>
                    <a:ext cx="480174" cy="383775"/>
                  </a:xfrm>
                  <a:prstGeom prst="triangle">
                    <a:avLst>
                      <a:gd name="adj" fmla="val 49123"/>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Isosceles Triangle 59"/>
                  <p:cNvSpPr/>
                  <p:nvPr/>
                </p:nvSpPr>
                <p:spPr>
                  <a:xfrm rot="9087044">
                    <a:off x="2243800" y="1280316"/>
                    <a:ext cx="480174" cy="383775"/>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Isosceles Triangle 60"/>
                  <p:cNvSpPr/>
                  <p:nvPr/>
                </p:nvSpPr>
                <p:spPr>
                  <a:xfrm rot="9260327">
                    <a:off x="2187986" y="2328554"/>
                    <a:ext cx="480174" cy="383775"/>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Isosceles Triangle 61"/>
                  <p:cNvSpPr/>
                  <p:nvPr/>
                </p:nvSpPr>
                <p:spPr>
                  <a:xfrm rot="16579390">
                    <a:off x="2546492" y="1999611"/>
                    <a:ext cx="480174" cy="383775"/>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Isosceles Triangle 62"/>
                  <p:cNvSpPr/>
                  <p:nvPr/>
                </p:nvSpPr>
                <p:spPr>
                  <a:xfrm rot="20013516">
                    <a:off x="2434251" y="2187036"/>
                    <a:ext cx="480174" cy="383775"/>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Isosceles Triangle 63"/>
                  <p:cNvSpPr/>
                  <p:nvPr/>
                </p:nvSpPr>
                <p:spPr>
                  <a:xfrm rot="20013516">
                    <a:off x="2525032" y="1178850"/>
                    <a:ext cx="480174" cy="383775"/>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Isosceles Triangle 64"/>
                  <p:cNvSpPr/>
                  <p:nvPr/>
                </p:nvSpPr>
                <p:spPr>
                  <a:xfrm rot="20380370">
                    <a:off x="3407218" y="749187"/>
                    <a:ext cx="480174" cy="383775"/>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Isosceles Triangle 65"/>
                  <p:cNvSpPr/>
                  <p:nvPr/>
                </p:nvSpPr>
                <p:spPr>
                  <a:xfrm rot="20013516">
                    <a:off x="2979094" y="944820"/>
                    <a:ext cx="480174" cy="383775"/>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Isosceles Triangle 66"/>
                  <p:cNvSpPr/>
                  <p:nvPr/>
                </p:nvSpPr>
                <p:spPr>
                  <a:xfrm rot="20013516">
                    <a:off x="3383773" y="1235695"/>
                    <a:ext cx="480174" cy="383775"/>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Isosceles Triangle 67"/>
                  <p:cNvSpPr/>
                  <p:nvPr/>
                </p:nvSpPr>
                <p:spPr>
                  <a:xfrm rot="20286466">
                    <a:off x="2914849" y="1465471"/>
                    <a:ext cx="480174" cy="383775"/>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Isosceles Triangle 68"/>
                  <p:cNvSpPr/>
                  <p:nvPr/>
                </p:nvSpPr>
                <p:spPr>
                  <a:xfrm rot="20013516">
                    <a:off x="2473756" y="1688207"/>
                    <a:ext cx="480174" cy="383775"/>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Isosceles Triangle 69"/>
                  <p:cNvSpPr/>
                  <p:nvPr/>
                </p:nvSpPr>
                <p:spPr>
                  <a:xfrm rot="20013516">
                    <a:off x="3336880" y="1723809"/>
                    <a:ext cx="480174" cy="383775"/>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Isosceles Triangle 70"/>
                  <p:cNvSpPr/>
                  <p:nvPr/>
                </p:nvSpPr>
                <p:spPr>
                  <a:xfrm rot="19872440">
                    <a:off x="2399083" y="2703281"/>
                    <a:ext cx="480174" cy="383775"/>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2" name="Isosceles Triangle 71"/>
                  <p:cNvSpPr/>
                  <p:nvPr/>
                </p:nvSpPr>
                <p:spPr>
                  <a:xfrm rot="20013516">
                    <a:off x="2867958" y="1967361"/>
                    <a:ext cx="480174" cy="383775"/>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Isosceles Triangle 72"/>
                  <p:cNvSpPr/>
                  <p:nvPr/>
                </p:nvSpPr>
                <p:spPr>
                  <a:xfrm rot="20013516">
                    <a:off x="2867957" y="2465757"/>
                    <a:ext cx="480174" cy="383775"/>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
            <p:nvSpPr>
              <p:cNvPr id="81" name="Isosceles Triangle 80"/>
              <p:cNvSpPr/>
              <p:nvPr/>
            </p:nvSpPr>
            <p:spPr>
              <a:xfrm rot="9195962">
                <a:off x="4227409" y="5238352"/>
                <a:ext cx="640232" cy="383775"/>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50" name="Group 49"/>
            <p:cNvGrpSpPr/>
            <p:nvPr/>
          </p:nvGrpSpPr>
          <p:grpSpPr>
            <a:xfrm>
              <a:off x="3710938" y="4236760"/>
              <a:ext cx="1233171" cy="895889"/>
              <a:chOff x="3710938" y="4236760"/>
              <a:chExt cx="1233171" cy="895889"/>
            </a:xfrm>
          </p:grpSpPr>
          <p:sp>
            <p:nvSpPr>
              <p:cNvPr id="82" name="Isosceles Triangle 81"/>
              <p:cNvSpPr/>
              <p:nvPr/>
            </p:nvSpPr>
            <p:spPr>
              <a:xfrm rot="9195962">
                <a:off x="4263729" y="4748874"/>
                <a:ext cx="640232" cy="383775"/>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3" name="Isosceles Triangle 82"/>
              <p:cNvSpPr/>
              <p:nvPr/>
            </p:nvSpPr>
            <p:spPr>
              <a:xfrm rot="9195962">
                <a:off x="3710938" y="4497234"/>
                <a:ext cx="640232" cy="383775"/>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Isosceles Triangle 83"/>
              <p:cNvSpPr/>
              <p:nvPr/>
            </p:nvSpPr>
            <p:spPr>
              <a:xfrm rot="9195962">
                <a:off x="4303877" y="4236760"/>
                <a:ext cx="640232" cy="383775"/>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pic>
        <p:nvPicPr>
          <p:cNvPr id="17" name="Picture Placeholder 16" descr="This is a picture of a multi-coloured pentagon." title="Part-Part Graphic"/>
          <p:cNvPicPr>
            <a:picLocks noGrp="1" noChangeAspect="1"/>
          </p:cNvPicPr>
          <p:nvPr>
            <p:ph type="pic" sz="quarter" idx="4294967295"/>
          </p:nvPr>
        </p:nvPicPr>
        <p:blipFill rotWithShape="1">
          <a:blip r:embed="rId9" cstate="print">
            <a:extLst>
              <a:ext uri="{28A0092B-C50C-407E-A947-70E740481C1C}">
                <a14:useLocalDpi xmlns:a14="http://schemas.microsoft.com/office/drawing/2010/main" val="0"/>
              </a:ext>
            </a:extLst>
          </a:blip>
          <a:srcRect l="16016" t="13145" r="11360" b="11366"/>
          <a:stretch/>
        </p:blipFill>
        <p:spPr>
          <a:xfrm rot="5400000">
            <a:off x="3100553" y="3189480"/>
            <a:ext cx="2887290" cy="2999283"/>
          </a:xfrm>
          <a:prstGeom prst="rect">
            <a:avLst/>
          </a:prstGeom>
          <a:noFill/>
          <a:ln>
            <a:noFill/>
          </a:ln>
        </p:spPr>
      </p:pic>
      <p:graphicFrame>
        <p:nvGraphicFramePr>
          <p:cNvPr id="78" name="Object 77" descr="This is a phrase that describes the picture of the pentagon to the right. It says three green regions over twenty eight non-green regions." title="Pentagon caption"/>
          <p:cNvGraphicFramePr>
            <a:graphicFrameLocks noChangeAspect="1"/>
          </p:cNvGraphicFramePr>
          <p:nvPr>
            <p:extLst>
              <p:ext uri="{D42A27DB-BD31-4B8C-83A1-F6EECF244321}">
                <p14:modId xmlns:p14="http://schemas.microsoft.com/office/powerpoint/2010/main" val="2630028685"/>
              </p:ext>
            </p:extLst>
          </p:nvPr>
        </p:nvGraphicFramePr>
        <p:xfrm>
          <a:off x="0" y="4593550"/>
          <a:ext cx="2732244" cy="754891"/>
        </p:xfrm>
        <a:graphic>
          <a:graphicData uri="http://schemas.openxmlformats.org/presentationml/2006/ole">
            <mc:AlternateContent xmlns:mc="http://schemas.openxmlformats.org/markup-compatibility/2006">
              <mc:Choice xmlns:v="urn:schemas-microsoft-com:vml" Requires="v">
                <p:oleObj spid="_x0000_s9700" name="Equation" r:id="rId10" imgW="1562040" imgH="431640" progId="Equation.3">
                  <p:embed/>
                </p:oleObj>
              </mc:Choice>
              <mc:Fallback>
                <p:oleObj name="Equation" r:id="rId10" imgW="1562040" imgH="431640" progId="Equation.3">
                  <p:embed/>
                  <p:pic>
                    <p:nvPicPr>
                      <p:cNvPr id="14" name="Object 13"/>
                      <p:cNvPicPr/>
                      <p:nvPr/>
                    </p:nvPicPr>
                    <p:blipFill>
                      <a:blip r:embed="rId11"/>
                      <a:stretch>
                        <a:fillRect/>
                      </a:stretch>
                    </p:blipFill>
                    <p:spPr>
                      <a:xfrm>
                        <a:off x="0" y="4593550"/>
                        <a:ext cx="2732244" cy="754891"/>
                      </a:xfrm>
                      <a:prstGeom prst="rect">
                        <a:avLst/>
                      </a:prstGeom>
                    </p:spPr>
                  </p:pic>
                </p:oleObj>
              </mc:Fallback>
            </mc:AlternateContent>
          </a:graphicData>
        </a:graphic>
      </p:graphicFrame>
      <p:sp>
        <p:nvSpPr>
          <p:cNvPr id="9" name="Text Placeholder 8"/>
          <p:cNvSpPr>
            <a:spLocks noGrp="1"/>
          </p:cNvSpPr>
          <p:nvPr>
            <p:ph type="body" sz="quarter" idx="4294967295"/>
          </p:nvPr>
        </p:nvSpPr>
        <p:spPr>
          <a:xfrm>
            <a:off x="289932" y="3436480"/>
            <a:ext cx="2235200" cy="685800"/>
          </a:xfrm>
        </p:spPr>
        <p:txBody>
          <a:bodyPr>
            <a:normAutofit/>
          </a:bodyPr>
          <a:lstStyle/>
          <a:p>
            <a:pPr marL="0" indent="0">
              <a:buNone/>
            </a:pPr>
            <a:r>
              <a:rPr lang="en-CA" sz="3000" dirty="0"/>
              <a:t>Part-Part</a:t>
            </a:r>
          </a:p>
        </p:txBody>
      </p:sp>
      <p:pic>
        <p:nvPicPr>
          <p:cNvPr id="18" name="Picture Placeholder 16" descr="This is a picture of a multi-coloured pentagon." title="Pentagon shape"/>
          <p:cNvPicPr>
            <a:picLocks noGrp="1" noChangeAspect="1"/>
          </p:cNvPicPr>
          <p:nvPr>
            <p:ph type="pic" sz="quarter" idx="4294967295"/>
          </p:nvPr>
        </p:nvPicPr>
        <p:blipFill rotWithShape="1">
          <a:blip r:embed="rId9" cstate="print">
            <a:extLst>
              <a:ext uri="{28A0092B-C50C-407E-A947-70E740481C1C}">
                <a14:useLocalDpi xmlns:a14="http://schemas.microsoft.com/office/drawing/2010/main" val="0"/>
              </a:ext>
            </a:extLst>
          </a:blip>
          <a:srcRect l="16016" t="13145" r="11360" b="11366"/>
          <a:stretch/>
        </p:blipFill>
        <p:spPr>
          <a:xfrm rot="5400000">
            <a:off x="3001606" y="131257"/>
            <a:ext cx="3024188" cy="3143250"/>
          </a:xfrm>
          <a:prstGeom prst="rect">
            <a:avLst/>
          </a:prstGeom>
          <a:noFill/>
          <a:ln>
            <a:noFill/>
          </a:ln>
        </p:spPr>
      </p:pic>
      <p:graphicFrame>
        <p:nvGraphicFramePr>
          <p:cNvPr id="14" name="Object 13" descr="This is a phrase that describes the picture of the pentagon to the right. It says three green regions over thirty one regions total." title="Pentagon shape caption"/>
          <p:cNvGraphicFramePr>
            <a:graphicFrameLocks noChangeAspect="1"/>
          </p:cNvGraphicFramePr>
          <p:nvPr>
            <p:extLst>
              <p:ext uri="{D42A27DB-BD31-4B8C-83A1-F6EECF244321}">
                <p14:modId xmlns:p14="http://schemas.microsoft.com/office/powerpoint/2010/main" val="32318148"/>
              </p:ext>
            </p:extLst>
          </p:nvPr>
        </p:nvGraphicFramePr>
        <p:xfrm>
          <a:off x="365435" y="1496807"/>
          <a:ext cx="2025028" cy="790982"/>
        </p:xfrm>
        <a:graphic>
          <a:graphicData uri="http://schemas.openxmlformats.org/presentationml/2006/ole">
            <mc:AlternateContent xmlns:mc="http://schemas.openxmlformats.org/markup-compatibility/2006">
              <mc:Choice xmlns:v="urn:schemas-microsoft-com:vml" Requires="v">
                <p:oleObj spid="_x0000_s9701" name="Equation" r:id="rId12" imgW="1104840" imgH="431640" progId="Equation.3">
                  <p:embed/>
                </p:oleObj>
              </mc:Choice>
              <mc:Fallback>
                <p:oleObj name="Equation" r:id="rId12" imgW="1104840" imgH="431640" progId="Equation.3">
                  <p:embed/>
                  <p:pic>
                    <p:nvPicPr>
                      <p:cNvPr id="0" name=""/>
                      <p:cNvPicPr/>
                      <p:nvPr/>
                    </p:nvPicPr>
                    <p:blipFill>
                      <a:blip r:embed="rId13"/>
                      <a:stretch>
                        <a:fillRect/>
                      </a:stretch>
                    </p:blipFill>
                    <p:spPr>
                      <a:xfrm>
                        <a:off x="365435" y="1496807"/>
                        <a:ext cx="2025028" cy="790982"/>
                      </a:xfrm>
                      <a:prstGeom prst="rect">
                        <a:avLst/>
                      </a:prstGeom>
                    </p:spPr>
                  </p:pic>
                </p:oleObj>
              </mc:Fallback>
            </mc:AlternateContent>
          </a:graphicData>
        </a:graphic>
      </p:graphicFrame>
      <p:sp>
        <p:nvSpPr>
          <p:cNvPr id="5" name="Text Placeholder 4"/>
          <p:cNvSpPr>
            <a:spLocks noGrp="1"/>
          </p:cNvSpPr>
          <p:nvPr>
            <p:ph type="body" sz="quarter" idx="4294967295"/>
          </p:nvPr>
        </p:nvSpPr>
        <p:spPr>
          <a:xfrm>
            <a:off x="220011" y="198214"/>
            <a:ext cx="2564780" cy="622300"/>
          </a:xfrm>
        </p:spPr>
        <p:txBody>
          <a:bodyPr>
            <a:noAutofit/>
          </a:bodyPr>
          <a:lstStyle/>
          <a:p>
            <a:pPr marL="0" indent="0">
              <a:buNone/>
            </a:pPr>
            <a:r>
              <a:rPr lang="en-CA" sz="3000" b="1" dirty="0"/>
              <a:t>Part-Whole</a:t>
            </a:r>
          </a:p>
        </p:txBody>
      </p:sp>
    </p:spTree>
    <p:extLst>
      <p:ext uri="{BB962C8B-B14F-4D97-AF65-F5344CB8AC3E}">
        <p14:creationId xmlns:p14="http://schemas.microsoft.com/office/powerpoint/2010/main" val="207361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0"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2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xEl>
                                              <p:pRg st="0" end="0"/>
                                            </p:txEl>
                                          </p:spTgt>
                                        </p:tgtEl>
                                        <p:attrNameLst>
                                          <p:attrName>style.visibility</p:attrName>
                                        </p:attrNameLst>
                                      </p:cBhvr>
                                      <p:to>
                                        <p:strVal val="visible"/>
                                      </p:to>
                                    </p:set>
                                    <p:animEffect transition="in" filter="fade">
                                      <p:cBhvr>
                                        <p:cTn id="28" dur="500"/>
                                        <p:tgtEl>
                                          <p:spTgt spid="9">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8">
                                            <p:txEl>
                                              <p:pRg st="0" end="0"/>
                                            </p:txEl>
                                          </p:spTgt>
                                        </p:tgtEl>
                                        <p:attrNameLst>
                                          <p:attrName>style.visibility</p:attrName>
                                        </p:attrNameLst>
                                      </p:cBhvr>
                                      <p:to>
                                        <p:strVal val="visible"/>
                                      </p:to>
                                    </p:set>
                                    <p:animEffect transition="in" filter="fade">
                                      <p:cBhvr>
                                        <p:cTn id="37" dur="500"/>
                                        <p:tgtEl>
                                          <p:spTgt spid="88">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9">
                                            <p:txEl>
                                              <p:pRg st="0" end="0"/>
                                            </p:txEl>
                                          </p:spTgt>
                                        </p:tgtEl>
                                        <p:attrNameLst>
                                          <p:attrName>style.visibility</p:attrName>
                                        </p:attrNameLst>
                                      </p:cBhvr>
                                      <p:to>
                                        <p:strVal val="visible"/>
                                      </p:to>
                                    </p:set>
                                    <p:animEffect transition="in" filter="fade">
                                      <p:cBhvr>
                                        <p:cTn id="42" dur="500"/>
                                        <p:tgtEl>
                                          <p:spTgt spid="8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build="p"/>
      <p:bldP spid="88" grpId="0" build="p"/>
      <p:bldP spid="9" grpId="0" build="p"/>
      <p:bldP spid="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descr="This is a picture of a sample of student work. In the first column under the heading pictures there are six rows that each contain an arrangement of shapes. In the second column under the heading are fractions that correspond to the shapes in the first column. In the third column under the heading words is a description of the math work." title="Sample of Student 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8460" y="126895"/>
            <a:ext cx="7193540" cy="6106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433" name="Title 1"/>
          <p:cNvSpPr>
            <a:spLocks noGrp="1"/>
          </p:cNvSpPr>
          <p:nvPr>
            <p:ph type="title"/>
          </p:nvPr>
        </p:nvSpPr>
        <p:spPr>
          <a:xfrm>
            <a:off x="736804" y="1596040"/>
            <a:ext cx="4034450" cy="1584176"/>
          </a:xfrm>
        </p:spPr>
        <p:txBody>
          <a:bodyPr>
            <a:noAutofit/>
          </a:bodyPr>
          <a:lstStyle/>
          <a:p>
            <a:pPr algn="ctr"/>
            <a:r>
              <a:rPr lang="en-US" altLang="en-US" b="1" dirty="0"/>
              <a:t>What do these students understand?</a:t>
            </a:r>
          </a:p>
        </p:txBody>
      </p:sp>
    </p:spTree>
    <p:extLst>
      <p:ext uri="{BB962C8B-B14F-4D97-AF65-F5344CB8AC3E}">
        <p14:creationId xmlns:p14="http://schemas.microsoft.com/office/powerpoint/2010/main" val="27172168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The picture of the sample of student work from the previous slide is modified so that only the middle column under the heading numbers is showing. " title="Sample of Student Work - Modifi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1731" y="246019"/>
            <a:ext cx="6910387" cy="5866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descr="This is a blue rectangle that is covering up the third column of the picture of a sample of student work seen in the previous slide." title="Cover"/>
          <p:cNvSpPr/>
          <p:nvPr/>
        </p:nvSpPr>
        <p:spPr>
          <a:xfrm>
            <a:off x="8597108" y="798544"/>
            <a:ext cx="2336582" cy="47273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descr="This is a blue rectangle that is covering up the first column of the picture of a sample of student work seen in the previous slide." title="Cover"/>
          <p:cNvSpPr/>
          <p:nvPr/>
        </p:nvSpPr>
        <p:spPr>
          <a:xfrm>
            <a:off x="4946537" y="798545"/>
            <a:ext cx="2336582" cy="472733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TextBox 3"/>
          <p:cNvSpPr txBox="1">
            <a:spLocks noChangeArrowheads="1"/>
          </p:cNvSpPr>
          <p:nvPr/>
        </p:nvSpPr>
        <p:spPr bwMode="auto">
          <a:xfrm>
            <a:off x="328613" y="2826376"/>
            <a:ext cx="3417094"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rgbClr val="000000"/>
                </a:solidFill>
                <a:latin typeface="Arial" pitchFamily="34" charset="0"/>
                <a:ea typeface="ヒラギノ角ゴ ProN W3" charset="-128"/>
                <a:sym typeface="Arial" pitchFamily="34" charset="0"/>
              </a:defRPr>
            </a:lvl1pPr>
            <a:lvl2pPr marL="742950" indent="-285750" eaLnBrk="0" hangingPunct="0">
              <a:defRPr sz="2400">
                <a:solidFill>
                  <a:srgbClr val="000000"/>
                </a:solidFill>
                <a:latin typeface="Arial" pitchFamily="34" charset="0"/>
                <a:ea typeface="ヒラギノ角ゴ ProN W3" charset="-128"/>
                <a:sym typeface="Arial" pitchFamily="34" charset="0"/>
              </a:defRPr>
            </a:lvl2pPr>
            <a:lvl3pPr marL="1143000" indent="-228600" eaLnBrk="0" hangingPunct="0">
              <a:defRPr sz="2400">
                <a:solidFill>
                  <a:srgbClr val="000000"/>
                </a:solidFill>
                <a:latin typeface="Arial" pitchFamily="34" charset="0"/>
                <a:ea typeface="ヒラギノ角ゴ ProN W3" charset="-128"/>
                <a:sym typeface="Arial" pitchFamily="34" charset="0"/>
              </a:defRPr>
            </a:lvl3pPr>
            <a:lvl4pPr marL="1600200" indent="-228600" eaLnBrk="0" hangingPunct="0">
              <a:defRPr sz="2400">
                <a:solidFill>
                  <a:srgbClr val="000000"/>
                </a:solidFill>
                <a:latin typeface="Arial" pitchFamily="34" charset="0"/>
                <a:ea typeface="ヒラギノ角ゴ ProN W3" charset="-128"/>
                <a:sym typeface="Arial" pitchFamily="34" charset="0"/>
              </a:defRPr>
            </a:lvl4pPr>
            <a:lvl5pPr marL="2057400" indent="-228600" eaLnBrk="0" hangingPunct="0">
              <a:defRPr sz="2400">
                <a:solidFill>
                  <a:srgbClr val="000000"/>
                </a:solidFill>
                <a:latin typeface="Arial" pitchFamily="34" charset="0"/>
                <a:ea typeface="ヒラギノ角ゴ ProN W3" charset="-128"/>
                <a:sym typeface="Arial" pitchFamily="34" charset="0"/>
              </a:defRPr>
            </a:lvl5pPr>
            <a:lvl6pPr marL="2514600" indent="-228600" eaLnBrk="0" fontAlgn="base" hangingPunct="0">
              <a:spcBef>
                <a:spcPct val="0"/>
              </a:spcBef>
              <a:spcAft>
                <a:spcPct val="0"/>
              </a:spcAft>
              <a:defRPr sz="2400">
                <a:solidFill>
                  <a:srgbClr val="000000"/>
                </a:solidFill>
                <a:latin typeface="Arial" pitchFamily="34" charset="0"/>
                <a:ea typeface="ヒラギノ角ゴ ProN W3" charset="-128"/>
                <a:sym typeface="Arial" pitchFamily="34" charset="0"/>
              </a:defRPr>
            </a:lvl6pPr>
            <a:lvl7pPr marL="2971800" indent="-228600" eaLnBrk="0" fontAlgn="base" hangingPunct="0">
              <a:spcBef>
                <a:spcPct val="0"/>
              </a:spcBef>
              <a:spcAft>
                <a:spcPct val="0"/>
              </a:spcAft>
              <a:defRPr sz="2400">
                <a:solidFill>
                  <a:srgbClr val="000000"/>
                </a:solidFill>
                <a:latin typeface="Arial" pitchFamily="34" charset="0"/>
                <a:ea typeface="ヒラギノ角ゴ ProN W3" charset="-128"/>
                <a:sym typeface="Arial" pitchFamily="34" charset="0"/>
              </a:defRPr>
            </a:lvl7pPr>
            <a:lvl8pPr marL="3429000" indent="-228600" eaLnBrk="0" fontAlgn="base" hangingPunct="0">
              <a:spcBef>
                <a:spcPct val="0"/>
              </a:spcBef>
              <a:spcAft>
                <a:spcPct val="0"/>
              </a:spcAft>
              <a:defRPr sz="2400">
                <a:solidFill>
                  <a:srgbClr val="000000"/>
                </a:solidFill>
                <a:latin typeface="Arial" pitchFamily="34" charset="0"/>
                <a:ea typeface="ヒラギノ角ゴ ProN W3" charset="-128"/>
                <a:sym typeface="Arial" pitchFamily="34" charset="0"/>
              </a:defRPr>
            </a:lvl8pPr>
            <a:lvl9pPr marL="3886200" indent="-228600" eaLnBrk="0" fontAlgn="base" hangingPunct="0">
              <a:spcBef>
                <a:spcPct val="0"/>
              </a:spcBef>
              <a:spcAft>
                <a:spcPct val="0"/>
              </a:spcAft>
              <a:defRPr sz="2400">
                <a:solidFill>
                  <a:srgbClr val="000000"/>
                </a:solidFill>
                <a:latin typeface="Arial" pitchFamily="34" charset="0"/>
                <a:ea typeface="ヒラギノ角ゴ ProN W3" charset="-128"/>
                <a:sym typeface="Arial" pitchFamily="34" charset="0"/>
              </a:defRPr>
            </a:lvl9pPr>
          </a:lstStyle>
          <a:p>
            <a:pPr eaLnBrk="1" fontAlgn="base" hangingPunct="1">
              <a:spcBef>
                <a:spcPct val="0"/>
              </a:spcBef>
              <a:spcAft>
                <a:spcPct val="0"/>
              </a:spcAft>
            </a:pPr>
            <a:r>
              <a:rPr lang="en-US" altLang="en-US" sz="3000" dirty="0">
                <a:latin typeface="Trebuchet MS" pitchFamily="34" charset="0"/>
              </a:rPr>
              <a:t>What do students understand?</a:t>
            </a:r>
          </a:p>
          <a:p>
            <a:pPr eaLnBrk="1" fontAlgn="base" hangingPunct="1">
              <a:spcBef>
                <a:spcPct val="0"/>
              </a:spcBef>
              <a:spcAft>
                <a:spcPct val="0"/>
              </a:spcAft>
            </a:pPr>
            <a:endParaRPr lang="en-US" altLang="en-US" sz="3000" dirty="0">
              <a:latin typeface="Trebuchet MS" pitchFamily="34" charset="0"/>
            </a:endParaRPr>
          </a:p>
          <a:p>
            <a:pPr eaLnBrk="1" fontAlgn="base" hangingPunct="1">
              <a:spcBef>
                <a:spcPct val="0"/>
              </a:spcBef>
              <a:spcAft>
                <a:spcPct val="0"/>
              </a:spcAft>
            </a:pPr>
            <a:r>
              <a:rPr lang="en-US" altLang="en-US" sz="3000" dirty="0">
                <a:latin typeface="Trebuchet MS" pitchFamily="34" charset="0"/>
              </a:rPr>
              <a:t>Are some understandings</a:t>
            </a:r>
          </a:p>
          <a:p>
            <a:pPr eaLnBrk="1" fontAlgn="base" hangingPunct="1">
              <a:spcBef>
                <a:spcPct val="0"/>
              </a:spcBef>
              <a:spcAft>
                <a:spcPct val="0"/>
              </a:spcAft>
            </a:pPr>
            <a:r>
              <a:rPr lang="en-US" altLang="en-US" sz="3000" dirty="0">
                <a:latin typeface="Trebuchet MS" pitchFamily="34" charset="0"/>
              </a:rPr>
              <a:t>fragile?</a:t>
            </a:r>
          </a:p>
        </p:txBody>
      </p:sp>
      <p:sp>
        <p:nvSpPr>
          <p:cNvPr id="18433" name="Title 1"/>
          <p:cNvSpPr>
            <a:spLocks noGrp="1"/>
          </p:cNvSpPr>
          <p:nvPr>
            <p:ph type="title"/>
          </p:nvPr>
        </p:nvSpPr>
        <p:spPr>
          <a:xfrm>
            <a:off x="328613" y="1003529"/>
            <a:ext cx="4179219" cy="1204913"/>
          </a:xfrm>
        </p:spPr>
        <p:txBody>
          <a:bodyPr>
            <a:noAutofit/>
          </a:bodyPr>
          <a:lstStyle/>
          <a:p>
            <a:r>
              <a:rPr lang="en-US" altLang="en-US" b="1" dirty="0"/>
              <a:t>Holding</a:t>
            </a:r>
            <a:br>
              <a:rPr lang="en-US" altLang="en-US" b="1" dirty="0"/>
            </a:br>
            <a:r>
              <a:rPr lang="en-US" altLang="en-US" b="1" dirty="0"/>
              <a:t>Conflicting </a:t>
            </a:r>
            <a:br>
              <a:rPr lang="en-US" altLang="en-US" b="1" dirty="0"/>
            </a:br>
            <a:r>
              <a:rPr lang="en-US" altLang="en-US" b="1" dirty="0"/>
              <a:t>Meanings  Simultaneously</a:t>
            </a:r>
          </a:p>
        </p:txBody>
      </p:sp>
    </p:spTree>
    <p:extLst>
      <p:ext uri="{BB962C8B-B14F-4D97-AF65-F5344CB8AC3E}">
        <p14:creationId xmlns:p14="http://schemas.microsoft.com/office/powerpoint/2010/main" val="28026780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10"/>
                                        </p:tgtEl>
                                      </p:cBhvr>
                                    </p:animEffect>
                                    <p:set>
                                      <p:cBhvr>
                                        <p:cTn id="11" dur="1" fill="hold">
                                          <p:stCondLst>
                                            <p:cond delay="499"/>
                                          </p:stCondLst>
                                        </p:cTn>
                                        <p:tgtEl>
                                          <p:spTgt spid="10"/>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5" grpId="0" animBg="1"/>
      <p:bldP spid="5" grpId="1" animBg="1"/>
      <p:bldP spid="1843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436881"/>
            <a:ext cx="10515600" cy="4351338"/>
          </a:xfrm>
        </p:spPr>
        <p:txBody>
          <a:bodyPr>
            <a:normAutofit lnSpcReduction="10000"/>
          </a:bodyPr>
          <a:lstStyle/>
          <a:p>
            <a:pPr marL="0" indent="0">
              <a:buNone/>
            </a:pPr>
            <a:r>
              <a:rPr lang="en-CA" sz="3000" dirty="0" err="1"/>
              <a:t>Mooseley’s</a:t>
            </a:r>
            <a:r>
              <a:rPr lang="en-CA" sz="3000" dirty="0"/>
              <a:t> 2005 research :</a:t>
            </a:r>
          </a:p>
          <a:p>
            <a:pPr marL="0" indent="0">
              <a:buNone/>
            </a:pPr>
            <a:endParaRPr lang="en-CA" sz="3000" dirty="0"/>
          </a:p>
          <a:p>
            <a:r>
              <a:rPr lang="en-CA" sz="3000" dirty="0"/>
              <a:t>demonstrated that students who were familiar with both the part-part and part-whole interpretations had a deeper understanding of rational number</a:t>
            </a:r>
          </a:p>
          <a:p>
            <a:endParaRPr lang="en-CA" sz="3000" dirty="0"/>
          </a:p>
          <a:p>
            <a:r>
              <a:rPr lang="en-CA" sz="3000" dirty="0"/>
              <a:t>highlighted the need to expand students’ fractions understanding beyond the typical meaning that is focused on in mathematics programs in North America-fractions as part-whole relationships</a:t>
            </a:r>
          </a:p>
        </p:txBody>
      </p:sp>
      <p:sp>
        <p:nvSpPr>
          <p:cNvPr id="2" name="Title 1"/>
          <p:cNvSpPr>
            <a:spLocks noGrp="1"/>
          </p:cNvSpPr>
          <p:nvPr>
            <p:ph type="title"/>
          </p:nvPr>
        </p:nvSpPr>
        <p:spPr/>
        <p:txBody>
          <a:bodyPr/>
          <a:lstStyle/>
          <a:p>
            <a:pPr algn="ctr"/>
            <a:r>
              <a:rPr lang="en-CA" b="1" dirty="0"/>
              <a:t>The Research is Clear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descr="This is a photo of Tara Flynn standing in front of what looks like a house. She is wearing a purple scarf and a black jacket. She is smiling." title="Tara Flynn"/>
          <p:cNvGrpSpPr/>
          <p:nvPr/>
        </p:nvGrpSpPr>
        <p:grpSpPr>
          <a:xfrm>
            <a:off x="759347" y="2903245"/>
            <a:ext cx="1880929" cy="2081045"/>
            <a:chOff x="762000" y="1329440"/>
            <a:chExt cx="1572251" cy="2091043"/>
          </a:xfrm>
        </p:grpSpPr>
        <p:pic>
          <p:nvPicPr>
            <p:cNvPr id="4" name="Picture 3" descr="Photo of her grouped with her name." title="Tara Flynn"/>
            <p:cNvPicPr>
              <a:picLocks noChangeAspect="1"/>
            </p:cNvPicPr>
            <p:nvPr/>
          </p:nvPicPr>
          <p:blipFill>
            <a:blip r:embed="rId3"/>
            <a:stretch>
              <a:fillRect/>
            </a:stretch>
          </p:blipFill>
          <p:spPr>
            <a:xfrm>
              <a:off x="762000" y="1329440"/>
              <a:ext cx="1572251" cy="1674007"/>
            </a:xfrm>
            <a:prstGeom prst="rect">
              <a:avLst/>
            </a:prstGeom>
          </p:spPr>
        </p:pic>
        <p:sp>
          <p:nvSpPr>
            <p:cNvPr id="10" name="TextBox 9"/>
            <p:cNvSpPr txBox="1"/>
            <p:nvPr/>
          </p:nvSpPr>
          <p:spPr>
            <a:xfrm>
              <a:off x="935736" y="3020373"/>
              <a:ext cx="931024" cy="400110"/>
            </a:xfrm>
            <a:prstGeom prst="rect">
              <a:avLst/>
            </a:prstGeom>
            <a:noFill/>
          </p:spPr>
          <p:txBody>
            <a:bodyPr wrap="none" rtlCol="0">
              <a:spAutoFit/>
            </a:bodyPr>
            <a:lstStyle/>
            <a:p>
              <a:r>
                <a:rPr lang="en-US" sz="2000" dirty="0"/>
                <a:t>Tara Flynn</a:t>
              </a:r>
            </a:p>
          </p:txBody>
        </p:sp>
      </p:grpSp>
      <p:grpSp>
        <p:nvGrpSpPr>
          <p:cNvPr id="24" name="Group 23" descr="Logo for Trent University - one of the funders of the research." title="Logo"/>
          <p:cNvGrpSpPr/>
          <p:nvPr/>
        </p:nvGrpSpPr>
        <p:grpSpPr>
          <a:xfrm>
            <a:off x="156777" y="1326962"/>
            <a:ext cx="4572000" cy="1652740"/>
            <a:chOff x="91769" y="1562883"/>
            <a:chExt cx="4229724" cy="1996362"/>
          </a:xfrm>
        </p:grpSpPr>
        <p:pic>
          <p:nvPicPr>
            <p:cNvPr id="25" name="Picture 7" descr="Logo of Trent grouped with the Trent Mathematics Education Research Collaborative title." title="Logo"/>
            <p:cNvPicPr>
              <a:picLocks noChangeAspect="1" noChangeArrowheads="1"/>
            </p:cNvPicPr>
            <p:nvPr/>
          </p:nvPicPr>
          <p:blipFill rotWithShape="1">
            <a:blip r:embed="rId4">
              <a:extLst>
                <a:ext uri="{28A0092B-C50C-407E-A947-70E740481C1C}">
                  <a14:useLocalDpi xmlns:a14="http://schemas.microsoft.com/office/drawing/2010/main" val="0"/>
                </a:ext>
              </a:extLst>
            </a:blip>
            <a:srcRect t="16216" b="-2271"/>
            <a:stretch/>
          </p:blipFill>
          <p:spPr bwMode="auto">
            <a:xfrm>
              <a:off x="91769" y="1562883"/>
              <a:ext cx="3531442" cy="199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5" descr="Logo for Trent University - one of the funders of the research." title="Logo"/>
            <p:cNvSpPr txBox="1"/>
            <p:nvPr/>
          </p:nvSpPr>
          <p:spPr>
            <a:xfrm>
              <a:off x="457199" y="2573313"/>
              <a:ext cx="3864294" cy="632003"/>
            </a:xfrm>
            <a:prstGeom prst="rect">
              <a:avLst/>
            </a:prstGeom>
            <a:noFill/>
          </p:spPr>
          <p:txBody>
            <a:bodyPr wrap="square" rtlCol="0">
              <a:spAutoFit/>
            </a:bodyPr>
            <a:lstStyle/>
            <a:p>
              <a:r>
                <a:rPr lang="en-US" sz="1400" dirty="0">
                  <a:solidFill>
                    <a:srgbClr val="008000"/>
                  </a:solidFill>
                  <a:latin typeface="Gill Sans"/>
                  <a:cs typeface="Gill Sans"/>
                </a:rPr>
                <a:t>TRENT MATHEMATICS EDUCATION RESEARCH COLLABORATIVE</a:t>
              </a:r>
            </a:p>
          </p:txBody>
        </p:sp>
      </p:grpSp>
      <p:pic>
        <p:nvPicPr>
          <p:cNvPr id="28" name="Picture 27" descr="This is the logo for Social Sciences and Humanities Research Council of Canada. It has a small image of the Canadian Flag on the left." title="Logo"/>
          <p:cNvPicPr>
            <a:picLocks noChangeAspect="1"/>
          </p:cNvPicPr>
          <p:nvPr/>
        </p:nvPicPr>
        <p:blipFill>
          <a:blip r:embed="rId5"/>
          <a:stretch>
            <a:fillRect/>
          </a:stretch>
        </p:blipFill>
        <p:spPr>
          <a:xfrm>
            <a:off x="264941" y="5738632"/>
            <a:ext cx="11451412" cy="429428"/>
          </a:xfrm>
          <a:prstGeom prst="rect">
            <a:avLst/>
          </a:prstGeom>
        </p:spPr>
      </p:pic>
      <p:sp>
        <p:nvSpPr>
          <p:cNvPr id="29" name="TextBox 28" descr="This is a vertical list of acronyms of various school boards in Ontario." title="Acronyms"/>
          <p:cNvSpPr txBox="1"/>
          <p:nvPr/>
        </p:nvSpPr>
        <p:spPr>
          <a:xfrm>
            <a:off x="10179040" y="2068394"/>
            <a:ext cx="2012961" cy="2800767"/>
          </a:xfrm>
          <a:prstGeom prst="rect">
            <a:avLst/>
          </a:prstGeom>
          <a:noFill/>
        </p:spPr>
        <p:txBody>
          <a:bodyPr wrap="square" rtlCol="0">
            <a:spAutoFit/>
          </a:bodyPr>
          <a:lstStyle/>
          <a:p>
            <a:pPr algn="ctr"/>
            <a:r>
              <a:rPr lang="en-US" sz="2200" b="1" dirty="0">
                <a:solidFill>
                  <a:srgbClr val="FF6B00"/>
                </a:solidFill>
                <a:latin typeface="Garamond" panose="02020404030301010803" pitchFamily="18" charset="0"/>
              </a:rPr>
              <a:t>DSBN</a:t>
            </a:r>
          </a:p>
          <a:p>
            <a:pPr algn="ctr"/>
            <a:r>
              <a:rPr lang="en-US" sz="2200" b="1" dirty="0">
                <a:solidFill>
                  <a:srgbClr val="FF6B00"/>
                </a:solidFill>
                <a:latin typeface="Garamond" panose="02020404030301010803" pitchFamily="18" charset="0"/>
              </a:rPr>
              <a:t>HWDSB</a:t>
            </a:r>
          </a:p>
          <a:p>
            <a:pPr algn="ctr"/>
            <a:r>
              <a:rPr lang="en-US" sz="2200" b="1" dirty="0">
                <a:solidFill>
                  <a:srgbClr val="FF6B00"/>
                </a:solidFill>
                <a:latin typeface="Garamond" panose="02020404030301010803" pitchFamily="18" charset="0"/>
              </a:rPr>
              <a:t>KPRDSB</a:t>
            </a:r>
          </a:p>
          <a:p>
            <a:pPr algn="ctr"/>
            <a:r>
              <a:rPr lang="en-US" sz="2200" b="1" dirty="0">
                <a:solidFill>
                  <a:srgbClr val="FF6B00"/>
                </a:solidFill>
                <a:latin typeface="Garamond" panose="02020404030301010803" pitchFamily="18" charset="0"/>
              </a:rPr>
              <a:t>OCDSB</a:t>
            </a:r>
          </a:p>
          <a:p>
            <a:pPr algn="ctr"/>
            <a:r>
              <a:rPr lang="en-US" sz="2200" b="1" dirty="0">
                <a:solidFill>
                  <a:srgbClr val="FF6B00"/>
                </a:solidFill>
                <a:latin typeface="Garamond" panose="02020404030301010803" pitchFamily="18" charset="0"/>
              </a:rPr>
              <a:t>SCDSB</a:t>
            </a:r>
          </a:p>
          <a:p>
            <a:pPr algn="ctr"/>
            <a:r>
              <a:rPr lang="en-US" sz="2200" b="1" dirty="0">
                <a:solidFill>
                  <a:srgbClr val="FF6B00"/>
                </a:solidFill>
                <a:latin typeface="Garamond" panose="02020404030301010803" pitchFamily="18" charset="0"/>
              </a:rPr>
              <a:t>SMCDSB</a:t>
            </a:r>
          </a:p>
          <a:p>
            <a:pPr algn="ctr"/>
            <a:r>
              <a:rPr lang="en-US" sz="2200" b="1" dirty="0">
                <a:solidFill>
                  <a:srgbClr val="FF6B00"/>
                </a:solidFill>
                <a:latin typeface="Garamond" panose="02020404030301010803" pitchFamily="18" charset="0"/>
              </a:rPr>
              <a:t>TLDSB</a:t>
            </a:r>
          </a:p>
          <a:p>
            <a:pPr algn="ctr"/>
            <a:r>
              <a:rPr lang="en-US" sz="2200" b="1" dirty="0">
                <a:solidFill>
                  <a:srgbClr val="FF6B00"/>
                </a:solidFill>
                <a:latin typeface="Garamond" panose="02020404030301010803" pitchFamily="18" charset="0"/>
              </a:rPr>
              <a:t>YCDSB</a:t>
            </a:r>
          </a:p>
        </p:txBody>
      </p:sp>
      <p:grpSp>
        <p:nvGrpSpPr>
          <p:cNvPr id="6" name="Group 5" descr="This is a photo of Cathy Bruce. She is wearing glasses and smiling." title="Cathy Bruce"/>
          <p:cNvGrpSpPr/>
          <p:nvPr/>
        </p:nvGrpSpPr>
        <p:grpSpPr>
          <a:xfrm>
            <a:off x="4649364" y="1251708"/>
            <a:ext cx="2100027" cy="2113194"/>
            <a:chOff x="3200400" y="3809999"/>
            <a:chExt cx="1676400" cy="2117346"/>
          </a:xfrm>
        </p:grpSpPr>
        <p:sp>
          <p:nvSpPr>
            <p:cNvPr id="18" name="TextBox 17"/>
            <p:cNvSpPr txBox="1"/>
            <p:nvPr/>
          </p:nvSpPr>
          <p:spPr>
            <a:xfrm>
              <a:off x="3347165" y="5527235"/>
              <a:ext cx="1074525" cy="400110"/>
            </a:xfrm>
            <a:prstGeom prst="rect">
              <a:avLst/>
            </a:prstGeom>
            <a:noFill/>
          </p:spPr>
          <p:txBody>
            <a:bodyPr wrap="none" rtlCol="0">
              <a:spAutoFit/>
            </a:bodyPr>
            <a:lstStyle/>
            <a:p>
              <a:r>
                <a:rPr lang="en-US" sz="2000" dirty="0"/>
                <a:t>Cathy Bruce</a:t>
              </a:r>
            </a:p>
          </p:txBody>
        </p:sp>
        <p:pic>
          <p:nvPicPr>
            <p:cNvPr id="30" name="Picture 29" descr="Photo of her grouped with her name." title="Cathy Bruce"/>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200400" y="3809999"/>
              <a:ext cx="1676400" cy="1676400"/>
            </a:xfrm>
            <a:prstGeom prst="rect">
              <a:avLst/>
            </a:prstGeom>
          </p:spPr>
        </p:pic>
      </p:grpSp>
      <p:grpSp>
        <p:nvGrpSpPr>
          <p:cNvPr id="7" name="Group 6" descr="This is a photo of Shelley Yearley. She is smiling and standing outside in front of a field." title="Shelley Yearley"/>
          <p:cNvGrpSpPr/>
          <p:nvPr/>
        </p:nvGrpSpPr>
        <p:grpSpPr>
          <a:xfrm>
            <a:off x="7440151" y="2912811"/>
            <a:ext cx="1818150" cy="1952536"/>
            <a:chOff x="711010" y="3600511"/>
            <a:chExt cx="1637276" cy="2094352"/>
          </a:xfrm>
        </p:grpSpPr>
        <p:sp>
          <p:nvSpPr>
            <p:cNvPr id="14" name="TextBox 13"/>
            <p:cNvSpPr txBox="1"/>
            <p:nvPr/>
          </p:nvSpPr>
          <p:spPr>
            <a:xfrm>
              <a:off x="711010" y="5294753"/>
              <a:ext cx="1300501" cy="400110"/>
            </a:xfrm>
            <a:prstGeom prst="rect">
              <a:avLst/>
            </a:prstGeom>
            <a:noFill/>
          </p:spPr>
          <p:txBody>
            <a:bodyPr wrap="none" rtlCol="0">
              <a:spAutoFit/>
            </a:bodyPr>
            <a:lstStyle/>
            <a:p>
              <a:r>
                <a:rPr lang="en-US" sz="2000" dirty="0"/>
                <a:t>Shelley </a:t>
              </a:r>
              <a:r>
                <a:rPr lang="en-US" sz="2000" dirty="0" err="1"/>
                <a:t>Yearley</a:t>
              </a:r>
              <a:endParaRPr lang="en-US" sz="2000" dirty="0"/>
            </a:p>
          </p:txBody>
        </p:sp>
        <p:pic>
          <p:nvPicPr>
            <p:cNvPr id="94210" name="Picture 2" descr="Photo of her grouped with her name." title="Shelley Yearley"/>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81821" y="3600511"/>
              <a:ext cx="1566465" cy="1674753"/>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3" name="Picture 2" descr="Logo of Knaer." title="Logo"/>
          <p:cNvPicPr>
            <a:picLocks noChangeAspect="1"/>
          </p:cNvPicPr>
          <p:nvPr/>
        </p:nvPicPr>
        <p:blipFill>
          <a:blip r:embed="rId8"/>
          <a:stretch>
            <a:fillRect/>
          </a:stretch>
        </p:blipFill>
        <p:spPr>
          <a:xfrm>
            <a:off x="8509183" y="4869161"/>
            <a:ext cx="2772464" cy="776980"/>
          </a:xfrm>
          <a:prstGeom prst="rect">
            <a:avLst/>
          </a:prstGeom>
        </p:spPr>
      </p:pic>
      <p:grpSp>
        <p:nvGrpSpPr>
          <p:cNvPr id="12" name="Group 11" descr="This is a photo of Sarah Bennett. She is smiling and is standing in front of a green lawn. She has strawberry blond hair and is wearing a white scarf." title="Sarah Bennett"/>
          <p:cNvGrpSpPr/>
          <p:nvPr/>
        </p:nvGrpSpPr>
        <p:grpSpPr>
          <a:xfrm>
            <a:off x="5231904" y="3364902"/>
            <a:ext cx="1815241" cy="1996902"/>
            <a:chOff x="1978954" y="1412776"/>
            <a:chExt cx="1489638" cy="2116427"/>
          </a:xfrm>
        </p:grpSpPr>
        <p:sp>
          <p:nvSpPr>
            <p:cNvPr id="22" name="TextBox 21"/>
            <p:cNvSpPr txBox="1"/>
            <p:nvPr/>
          </p:nvSpPr>
          <p:spPr>
            <a:xfrm>
              <a:off x="1978954" y="3129093"/>
              <a:ext cx="1245293" cy="400110"/>
            </a:xfrm>
            <a:prstGeom prst="rect">
              <a:avLst/>
            </a:prstGeom>
            <a:noFill/>
          </p:spPr>
          <p:txBody>
            <a:bodyPr wrap="none" rtlCol="0">
              <a:spAutoFit/>
            </a:bodyPr>
            <a:lstStyle/>
            <a:p>
              <a:r>
                <a:rPr lang="en-US" sz="2000" dirty="0"/>
                <a:t>Sarah Bennett</a:t>
              </a:r>
            </a:p>
          </p:txBody>
        </p:sp>
        <p:pic>
          <p:nvPicPr>
            <p:cNvPr id="11" name="Picture 10" descr="Photo of her grouped with her name." title="Sarah Bennett"/>
            <p:cNvPicPr>
              <a:picLocks noChangeAspect="1"/>
            </p:cNvPicPr>
            <p:nvPr/>
          </p:nvPicPr>
          <p:blipFill>
            <a:blip r:embed="rId9"/>
            <a:stretch>
              <a:fillRect/>
            </a:stretch>
          </p:blipFill>
          <p:spPr>
            <a:xfrm>
              <a:off x="2051719" y="1412776"/>
              <a:ext cx="1416873" cy="1676400"/>
            </a:xfrm>
            <a:prstGeom prst="rect">
              <a:avLst/>
            </a:prstGeom>
          </p:spPr>
        </p:pic>
      </p:grpSp>
      <p:grpSp>
        <p:nvGrpSpPr>
          <p:cNvPr id="15" name="Group 14" descr="This is a photo of Rich McPherson. He is wearing a white shirt and standing in front of a black background." title="Rich McPherson"/>
          <p:cNvGrpSpPr/>
          <p:nvPr/>
        </p:nvGrpSpPr>
        <p:grpSpPr>
          <a:xfrm>
            <a:off x="2855684" y="3369053"/>
            <a:ext cx="1983214" cy="2230518"/>
            <a:chOff x="5364721" y="1304976"/>
            <a:chExt cx="1647777" cy="2374414"/>
          </a:xfrm>
        </p:grpSpPr>
        <p:sp>
          <p:nvSpPr>
            <p:cNvPr id="13" name="TextBox 12"/>
            <p:cNvSpPr txBox="1"/>
            <p:nvPr/>
          </p:nvSpPr>
          <p:spPr>
            <a:xfrm>
              <a:off x="5364721" y="3002282"/>
              <a:ext cx="1398797" cy="677108"/>
            </a:xfrm>
            <a:prstGeom prst="rect">
              <a:avLst/>
            </a:prstGeom>
            <a:noFill/>
          </p:spPr>
          <p:txBody>
            <a:bodyPr wrap="none" rtlCol="0">
              <a:spAutoFit/>
            </a:bodyPr>
            <a:lstStyle/>
            <a:p>
              <a:r>
                <a:rPr lang="en-US" sz="2000" dirty="0"/>
                <a:t>Rich McPherson</a:t>
              </a:r>
            </a:p>
            <a:p>
              <a:endParaRPr lang="en-US" dirty="0"/>
            </a:p>
          </p:txBody>
        </p:sp>
        <p:pic>
          <p:nvPicPr>
            <p:cNvPr id="16386" name="Picture 2" descr="Photo of him grouped with her name." title="Rich McPherson"/>
            <p:cNvPicPr>
              <a:picLocks noChangeAspect="1" noChangeArrowheads="1"/>
            </p:cNvPicPr>
            <p:nvPr/>
          </p:nvPicPr>
          <p:blipFill rotWithShape="1">
            <a:blip r:embed="rId10">
              <a:extLst>
                <a:ext uri="{28A0092B-C50C-407E-A947-70E740481C1C}">
                  <a14:useLocalDpi xmlns:a14="http://schemas.microsoft.com/office/drawing/2010/main" val="0"/>
                </a:ext>
              </a:extLst>
            </a:blip>
            <a:srcRect l="23003" t="1498" r="20023" b="1498"/>
            <a:stretch/>
          </p:blipFill>
          <p:spPr bwMode="auto">
            <a:xfrm>
              <a:off x="5536667" y="1304976"/>
              <a:ext cx="1475831" cy="16721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5" name="TextBox 4"/>
          <p:cNvSpPr txBox="1"/>
          <p:nvPr/>
        </p:nvSpPr>
        <p:spPr>
          <a:xfrm>
            <a:off x="6598046" y="1632317"/>
            <a:ext cx="4525095" cy="830997"/>
          </a:xfrm>
          <a:prstGeom prst="rect">
            <a:avLst/>
          </a:prstGeom>
          <a:noFill/>
        </p:spPr>
        <p:txBody>
          <a:bodyPr wrap="square" rtlCol="0">
            <a:spAutoFit/>
          </a:bodyPr>
          <a:lstStyle/>
          <a:p>
            <a:pPr algn="ctr"/>
            <a:r>
              <a:rPr lang="en-CA" sz="2400" b="1" dirty="0">
                <a:solidFill>
                  <a:schemeClr val="accent1">
                    <a:lumMod val="75000"/>
                  </a:schemeClr>
                </a:solidFill>
                <a:latin typeface="Garamond" panose="02020404030301010803" pitchFamily="18" charset="0"/>
                <a:cs typeface="Estrangelo Edessa" panose="03080600000000000000" pitchFamily="66" charset="0"/>
              </a:rPr>
              <a:t>Curriculum and Assessment Policy Branch</a:t>
            </a:r>
          </a:p>
        </p:txBody>
      </p:sp>
      <p:sp>
        <p:nvSpPr>
          <p:cNvPr id="2" name="Title 1"/>
          <p:cNvSpPr>
            <a:spLocks noGrp="1"/>
          </p:cNvSpPr>
          <p:nvPr>
            <p:ph type="title"/>
          </p:nvPr>
        </p:nvSpPr>
        <p:spPr>
          <a:xfrm>
            <a:off x="643995" y="139357"/>
            <a:ext cx="10972800" cy="1143000"/>
          </a:xfrm>
        </p:spPr>
        <p:txBody>
          <a:bodyPr>
            <a:normAutofit/>
          </a:bodyPr>
          <a:lstStyle/>
          <a:p>
            <a:pPr algn="ctr"/>
            <a:r>
              <a:rPr lang="en-US" b="1" dirty="0"/>
              <a:t>The Fractions Research Team 2011-2014</a:t>
            </a:r>
          </a:p>
        </p:txBody>
      </p:sp>
    </p:spTree>
    <p:extLst>
      <p:ext uri="{BB962C8B-B14F-4D97-AF65-F5344CB8AC3E}">
        <p14:creationId xmlns:p14="http://schemas.microsoft.com/office/powerpoint/2010/main" val="19350228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endParaRPr lang="en-CA" sz="3000" i="1" dirty="0"/>
          </a:p>
          <a:p>
            <a:pPr marL="0" indent="0">
              <a:buNone/>
            </a:pPr>
            <a:r>
              <a:rPr lang="en-CA" sz="3000" dirty="0"/>
              <a:t>What instructional strategies support junior and intermediate grade students in the learning of fractions, an area of mathematics that is typically viewed as ‘difficult’ to learn?</a:t>
            </a:r>
          </a:p>
        </p:txBody>
      </p:sp>
      <p:sp>
        <p:nvSpPr>
          <p:cNvPr id="2" name="Title 1"/>
          <p:cNvSpPr>
            <a:spLocks noGrp="1"/>
          </p:cNvSpPr>
          <p:nvPr>
            <p:ph type="title"/>
          </p:nvPr>
        </p:nvSpPr>
        <p:spPr/>
        <p:txBody>
          <a:bodyPr vert="horz" lIns="91440" tIns="45720" rIns="91440" bIns="45720" rtlCol="0" anchor="ctr">
            <a:normAutofit/>
          </a:bodyPr>
          <a:lstStyle/>
          <a:p>
            <a:pPr algn="ctr"/>
            <a:r>
              <a:rPr lang="en-CA" b="1" dirty="0"/>
              <a:t>Overarching Research Question</a:t>
            </a:r>
            <a:r>
              <a:rPr lang="en-CA" dirty="0"/>
              <a:t>	</a:t>
            </a:r>
          </a:p>
        </p:txBody>
      </p:sp>
    </p:spTree>
    <p:extLst>
      <p:ext uri="{BB962C8B-B14F-4D97-AF65-F5344CB8AC3E}">
        <p14:creationId xmlns:p14="http://schemas.microsoft.com/office/powerpoint/2010/main" val="18261405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CA" sz="3000" dirty="0"/>
              <a:t>Participants will:</a:t>
            </a:r>
          </a:p>
          <a:p>
            <a:r>
              <a:rPr lang="en-CA" sz="3000" dirty="0"/>
              <a:t>explore the multiple constructs used to think about fractions</a:t>
            </a:r>
          </a:p>
          <a:p>
            <a:r>
              <a:rPr lang="en-CA" sz="3000" dirty="0"/>
              <a:t>understand how context changes the way we think about a fraction</a:t>
            </a:r>
          </a:p>
          <a:p>
            <a:r>
              <a:rPr lang="en-CA" sz="3000" dirty="0"/>
              <a:t>recognize the benefits of teaching various constructs simultaneously</a:t>
            </a:r>
          </a:p>
          <a:p>
            <a:pPr>
              <a:buNone/>
            </a:pPr>
            <a:endParaRPr lang="en-CA" dirty="0"/>
          </a:p>
        </p:txBody>
      </p:sp>
      <p:sp>
        <p:nvSpPr>
          <p:cNvPr id="2" name="Title 1"/>
          <p:cNvSpPr>
            <a:spLocks noGrp="1"/>
          </p:cNvSpPr>
          <p:nvPr>
            <p:ph type="title"/>
          </p:nvPr>
        </p:nvSpPr>
        <p:spPr/>
        <p:txBody>
          <a:bodyPr/>
          <a:lstStyle/>
          <a:p>
            <a:pPr algn="ctr"/>
            <a:r>
              <a:rPr lang="en-CA" b="1" dirty="0"/>
              <a:t>Learning Focus</a:t>
            </a:r>
          </a:p>
        </p:txBody>
      </p:sp>
    </p:spTree>
    <p:extLst>
      <p:ext uri="{BB962C8B-B14F-4D97-AF65-F5344CB8AC3E}">
        <p14:creationId xmlns:p14="http://schemas.microsoft.com/office/powerpoint/2010/main" val="30294129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79450" y="2869521"/>
            <a:ext cx="10515600" cy="1500187"/>
          </a:xfrm>
        </p:spPr>
        <p:txBody>
          <a:bodyPr/>
          <a:lstStyle/>
          <a:p>
            <a:r>
              <a:rPr lang="en-CA" dirty="0"/>
              <a:t>www.edugains.ca</a:t>
            </a:r>
          </a:p>
        </p:txBody>
      </p:sp>
      <p:sp>
        <p:nvSpPr>
          <p:cNvPr id="2" name="Title 1"/>
          <p:cNvSpPr>
            <a:spLocks noGrp="1"/>
          </p:cNvSpPr>
          <p:nvPr>
            <p:ph type="title"/>
          </p:nvPr>
        </p:nvSpPr>
        <p:spPr>
          <a:xfrm>
            <a:off x="836832" y="3973077"/>
            <a:ext cx="10363200" cy="1362075"/>
          </a:xfrm>
        </p:spPr>
        <p:txBody>
          <a:bodyPr>
            <a:normAutofit fontScale="90000"/>
          </a:bodyPr>
          <a:lstStyle/>
          <a:p>
            <a:r>
              <a:rPr lang="en-CA" dirty="0"/>
              <a:t>Consolidation: Shape Sets Activity and Resources</a:t>
            </a:r>
          </a:p>
        </p:txBody>
      </p:sp>
    </p:spTree>
    <p:extLst>
      <p:ext uri="{BB962C8B-B14F-4D97-AF65-F5344CB8AC3E}">
        <p14:creationId xmlns:p14="http://schemas.microsoft.com/office/powerpoint/2010/main" val="7105394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2978" y="1484784"/>
            <a:ext cx="5482084" cy="4896544"/>
          </a:xfrm>
        </p:spPr>
        <p:txBody>
          <a:bodyPr/>
          <a:lstStyle/>
          <a:p>
            <a:pPr marL="514350" indent="-514350">
              <a:buFont typeface="+mj-lt"/>
              <a:buAutoNum type="arabicPeriod"/>
            </a:pPr>
            <a:r>
              <a:rPr lang="en-CA" dirty="0"/>
              <a:t>Using the shapes illustrated on the next slide create  a fraction for each construct.</a:t>
            </a:r>
          </a:p>
          <a:p>
            <a:pPr marL="514350" indent="-514350">
              <a:buFont typeface="+mj-lt"/>
              <a:buAutoNum type="arabicPeriod"/>
            </a:pPr>
            <a:r>
              <a:rPr lang="en-CA" dirty="0"/>
              <a:t>Justify your fraction to your shoulder partner.</a:t>
            </a:r>
          </a:p>
          <a:p>
            <a:pPr marL="514350" indent="-514350">
              <a:buFont typeface="+mj-lt"/>
              <a:buAutoNum type="arabicPeriod"/>
            </a:pPr>
            <a:r>
              <a:rPr lang="en-CA" dirty="0"/>
              <a:t>Choose one to share with the larger group.</a:t>
            </a:r>
          </a:p>
        </p:txBody>
      </p:sp>
      <p:pic>
        <p:nvPicPr>
          <p:cNvPr id="11266" name="Picture 2" descr="This is a picture of the Fractions Learning Pathways Task." title="Lesson Pl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0090" y="629444"/>
            <a:ext cx="5250024" cy="5337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CA" b="1" dirty="0"/>
              <a:t>Fractions Shapes Sets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his is a picture of a fraction shape set that has various shapes in colours red striped, blue, white and striped black." title="Fractions Shape Se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73405" y="1096867"/>
            <a:ext cx="8604645" cy="49805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481360" y="276239"/>
            <a:ext cx="11312534" cy="1065955"/>
          </a:xfrm>
        </p:spPr>
        <p:txBody>
          <a:bodyPr>
            <a:normAutofit/>
          </a:bodyPr>
          <a:lstStyle/>
          <a:p>
            <a:pPr algn="ctr"/>
            <a:r>
              <a:rPr lang="en-CA" b="1" dirty="0"/>
              <a:t>Name as Many Fractions as Possible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b="1" dirty="0"/>
              <a:t>Implications Beyond Childhood</a:t>
            </a:r>
          </a:p>
        </p:txBody>
      </p:sp>
      <p:sp>
        <p:nvSpPr>
          <p:cNvPr id="3" name="Content Placeholder 2"/>
          <p:cNvSpPr>
            <a:spLocks noGrp="1"/>
          </p:cNvSpPr>
          <p:nvPr>
            <p:ph idx="1"/>
          </p:nvPr>
        </p:nvSpPr>
        <p:spPr>
          <a:xfrm>
            <a:off x="815897" y="2150559"/>
            <a:ext cx="10515600" cy="3425051"/>
          </a:xfrm>
        </p:spPr>
        <p:txBody>
          <a:bodyPr/>
          <a:lstStyle/>
          <a:p>
            <a:pPr marL="39688" indent="0" algn="ctr">
              <a:buNone/>
            </a:pPr>
            <a:r>
              <a:rPr lang="en-CA" altLang="en-US" i="1" dirty="0">
                <a:solidFill>
                  <a:srgbClr val="000000"/>
                </a:solidFill>
              </a:rPr>
              <a:t>Adults continue to struggle with fractions concepts (</a:t>
            </a:r>
            <a:r>
              <a:rPr lang="en-CA" altLang="en-US" i="1" dirty="0" err="1">
                <a:solidFill>
                  <a:srgbClr val="000000"/>
                </a:solidFill>
              </a:rPr>
              <a:t>Lipkus</a:t>
            </a:r>
            <a:r>
              <a:rPr lang="en-CA" altLang="en-US" i="1" dirty="0">
                <a:solidFill>
                  <a:srgbClr val="000000"/>
                </a:solidFill>
              </a:rPr>
              <a:t>, </a:t>
            </a:r>
            <a:r>
              <a:rPr lang="en-CA" altLang="en-US" i="1" dirty="0" err="1">
                <a:solidFill>
                  <a:srgbClr val="000000"/>
                </a:solidFill>
              </a:rPr>
              <a:t>Samsa</a:t>
            </a:r>
            <a:r>
              <a:rPr lang="en-CA" altLang="en-US" i="1" dirty="0">
                <a:solidFill>
                  <a:srgbClr val="000000"/>
                </a:solidFill>
              </a:rPr>
              <a:t>, &amp; </a:t>
            </a:r>
            <a:r>
              <a:rPr lang="en-CA" altLang="en-US" i="1" dirty="0" err="1">
                <a:solidFill>
                  <a:srgbClr val="000000"/>
                </a:solidFill>
              </a:rPr>
              <a:t>Rimer</a:t>
            </a:r>
            <a:r>
              <a:rPr lang="en-CA" altLang="en-US" i="1" dirty="0">
                <a:solidFill>
                  <a:srgbClr val="000000"/>
                </a:solidFill>
              </a:rPr>
              <a:t>, 2001; Reyna &amp; Brainerd, 2007) even when fractions are important to daily </a:t>
            </a:r>
          </a:p>
          <a:p>
            <a:pPr marL="39688" indent="0" algn="ctr">
              <a:buNone/>
            </a:pPr>
            <a:r>
              <a:rPr lang="en-CA" altLang="en-US" i="1" dirty="0">
                <a:solidFill>
                  <a:srgbClr val="000000"/>
                </a:solidFill>
              </a:rPr>
              <a:t>work-related tasks. </a:t>
            </a:r>
          </a:p>
          <a:p>
            <a:pPr marL="39688" indent="0" algn="r">
              <a:buNone/>
            </a:pPr>
            <a:r>
              <a:rPr lang="en-CA" altLang="en-US" dirty="0">
                <a:solidFill>
                  <a:srgbClr val="000000"/>
                </a:solidFill>
              </a:rPr>
              <a:t>(Bruce &amp; Ross, 2009)</a:t>
            </a:r>
          </a:p>
          <a:p>
            <a:endParaRPr lang="en-CA"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This is a picture of a student math test." title="Math Test"/>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b="7098"/>
          <a:stretch/>
        </p:blipFill>
        <p:spPr bwMode="auto">
          <a:xfrm>
            <a:off x="1157454" y="1319304"/>
            <a:ext cx="6759912" cy="4756968"/>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TextBox 4"/>
          <p:cNvSpPr txBox="1"/>
          <p:nvPr/>
        </p:nvSpPr>
        <p:spPr>
          <a:xfrm>
            <a:off x="8382855" y="1633406"/>
            <a:ext cx="3214439" cy="3785652"/>
          </a:xfrm>
          <a:prstGeom prst="rect">
            <a:avLst/>
          </a:prstGeom>
          <a:noFill/>
        </p:spPr>
        <p:txBody>
          <a:bodyPr wrap="square" rtlCol="0">
            <a:spAutoFit/>
          </a:bodyPr>
          <a:lstStyle/>
          <a:p>
            <a:pPr algn="r"/>
            <a:r>
              <a:rPr lang="en-CA" sz="3000" i="1" dirty="0">
                <a:latin typeface="Trebuchet MS" pitchFamily="34" charset="0"/>
              </a:rPr>
              <a:t>This is a recreation of an actual student test shared by Susan Ellis, Australia at OAME many years ago</a:t>
            </a:r>
            <a:r>
              <a:rPr lang="en-CA" i="1" dirty="0"/>
              <a:t>.</a:t>
            </a:r>
          </a:p>
        </p:txBody>
      </p:sp>
      <p:sp>
        <p:nvSpPr>
          <p:cNvPr id="2" name="Title 1"/>
          <p:cNvSpPr>
            <a:spLocks noGrp="1"/>
          </p:cNvSpPr>
          <p:nvPr>
            <p:ph type="title"/>
          </p:nvPr>
        </p:nvSpPr>
        <p:spPr>
          <a:xfrm>
            <a:off x="838200" y="365125"/>
            <a:ext cx="10515600" cy="1039929"/>
          </a:xfrm>
        </p:spPr>
        <p:txBody>
          <a:bodyPr/>
          <a:lstStyle/>
          <a:p>
            <a:pPr algn="ctr"/>
            <a:r>
              <a:rPr lang="en-CA" b="1" dirty="0"/>
              <a:t>A “Real Life” Example</a:t>
            </a:r>
          </a:p>
        </p:txBody>
      </p:sp>
    </p:spTree>
    <p:extLst>
      <p:ext uri="{BB962C8B-B14F-4D97-AF65-F5344CB8AC3E}">
        <p14:creationId xmlns:p14="http://schemas.microsoft.com/office/powerpoint/2010/main" val="16398286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own Arrow 6" descr="An orange arrow pointing to the right." title="Arrow"/>
          <p:cNvSpPr/>
          <p:nvPr/>
        </p:nvSpPr>
        <p:spPr>
          <a:xfrm rot="16200000">
            <a:off x="5191583" y="4997448"/>
            <a:ext cx="522515" cy="698093"/>
          </a:xfrm>
          <a:prstGeom prst="downArrow">
            <a:avLst/>
          </a:prstGeom>
          <a:ln>
            <a:solidFill>
              <a:srgbClr val="FFC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6" name="Down Arrow 5" descr="An orange arrow pointing to the right." title="Arrow"/>
          <p:cNvSpPr/>
          <p:nvPr/>
        </p:nvSpPr>
        <p:spPr>
          <a:xfrm rot="16200000">
            <a:off x="5202629" y="4127910"/>
            <a:ext cx="522516" cy="698093"/>
          </a:xfrm>
          <a:prstGeom prst="downArrow">
            <a:avLst/>
          </a:prstGeom>
          <a:ln>
            <a:solidFill>
              <a:srgbClr val="FFC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3" name="Down Arrow 2" descr="An orange arrow pointing downwards." title="Arrow"/>
          <p:cNvSpPr/>
          <p:nvPr/>
        </p:nvSpPr>
        <p:spPr>
          <a:xfrm>
            <a:off x="9436386" y="144572"/>
            <a:ext cx="522515" cy="698093"/>
          </a:xfrm>
          <a:prstGeom prst="downArrow">
            <a:avLst/>
          </a:prstGeom>
          <a:ln>
            <a:solidFill>
              <a:srgbClr val="FFC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pic>
        <p:nvPicPr>
          <p:cNvPr id="5" name="Content Placeholder 4" descr="A screen shot from fractionteaching.ca." title="Fraction Teaching.ca"/>
          <p:cNvPicPr>
            <a:picLocks noGrp="1" noChangeAspect="1"/>
          </p:cNvPicPr>
          <p:nvPr>
            <p:ph idx="1"/>
          </p:nvPr>
        </p:nvPicPr>
        <p:blipFill>
          <a:blip r:embed="rId3"/>
          <a:stretch>
            <a:fillRect/>
          </a:stretch>
        </p:blipFill>
        <p:spPr>
          <a:xfrm>
            <a:off x="6153203" y="890222"/>
            <a:ext cx="5634875" cy="5142482"/>
          </a:xfrm>
          <a:prstGeom prst="rect">
            <a:avLst/>
          </a:prstGeom>
        </p:spPr>
      </p:pic>
      <p:sp>
        <p:nvSpPr>
          <p:cNvPr id="2" name="Title 1"/>
          <p:cNvSpPr>
            <a:spLocks noGrp="1"/>
          </p:cNvSpPr>
          <p:nvPr>
            <p:ph type="title"/>
          </p:nvPr>
        </p:nvSpPr>
        <p:spPr>
          <a:xfrm>
            <a:off x="548268" y="541176"/>
            <a:ext cx="10515600" cy="1325563"/>
          </a:xfrm>
        </p:spPr>
        <p:txBody>
          <a:bodyPr/>
          <a:lstStyle/>
          <a:p>
            <a:r>
              <a:rPr lang="en-CA" b="1" dirty="0"/>
              <a:t>fractionsteaching.ca</a:t>
            </a:r>
          </a:p>
        </p:txBody>
      </p:sp>
    </p:spTree>
    <p:extLst>
      <p:ext uri="{BB962C8B-B14F-4D97-AF65-F5344CB8AC3E}">
        <p14:creationId xmlns:p14="http://schemas.microsoft.com/office/powerpoint/2010/main" val="97641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0" presetClass="exit" presetSubtype="0" fill="hold" grpId="1" nodeType="withEffect">
                                  <p:stCondLst>
                                    <p:cond delay="0"/>
                                  </p:stCondLst>
                                  <p:childTnLst>
                                    <p:animEffect transition="out" filter="fade">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childTnLst>
                                </p:cTn>
                              </p:par>
                              <p:par>
                                <p:cTn id="18" presetID="10" presetClass="exit" presetSubtype="0" fill="hold" grpId="1" nodeType="with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6" grpId="1" animBg="1"/>
      <p:bldP spid="3" grpId="0" animBg="1"/>
      <p:bldP spid="3"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descr="This is a graphic that has 16 white rhombuses overlying three larger rectangles, a green one on the left, a blue one in the middle and a red one on the right. " title="Fractions Learning Pathways"/>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130823" y="1376654"/>
            <a:ext cx="8326171" cy="4897437"/>
          </a:xfrm>
        </p:spPr>
      </p:pic>
      <p:sp>
        <p:nvSpPr>
          <p:cNvPr id="2" name="Title 1"/>
          <p:cNvSpPr>
            <a:spLocks noGrp="1"/>
          </p:cNvSpPr>
          <p:nvPr>
            <p:ph type="title"/>
          </p:nvPr>
        </p:nvSpPr>
        <p:spPr/>
        <p:txBody>
          <a:bodyPr/>
          <a:lstStyle/>
          <a:p>
            <a:pPr algn="ctr"/>
            <a:r>
              <a:rPr lang="en-CA" b="1" dirty="0"/>
              <a:t>fractionslearningpathways.ca</a:t>
            </a:r>
          </a:p>
        </p:txBody>
      </p:sp>
    </p:spTree>
    <p:extLst>
      <p:ext uri="{BB962C8B-B14F-4D97-AF65-F5344CB8AC3E}">
        <p14:creationId xmlns:p14="http://schemas.microsoft.com/office/powerpoint/2010/main" val="3812280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7" name="Shape 57"/>
          <p:cNvSpPr txBox="1">
            <a:spLocks noGrp="1"/>
          </p:cNvSpPr>
          <p:nvPr>
            <p:ph idx="1"/>
          </p:nvPr>
        </p:nvSpPr>
        <p:spPr/>
        <p:txBody>
          <a:bodyPr>
            <a:normAutofit fontScale="92500" lnSpcReduction="20000"/>
          </a:bodyPr>
          <a:lstStyle/>
          <a:p>
            <a:pPr lvl="0"/>
            <a:r>
              <a:rPr lang="en-CA" dirty="0">
                <a:sym typeface="Calibri"/>
              </a:rPr>
              <a:t>Be engaged in the tasks and discussions as this enriches everyone’s experience.</a:t>
            </a:r>
          </a:p>
          <a:p>
            <a:pPr lvl="0"/>
            <a:endParaRPr lang="en-CA" dirty="0">
              <a:sym typeface="Calibri"/>
            </a:endParaRPr>
          </a:p>
          <a:p>
            <a:pPr lvl="0"/>
            <a:r>
              <a:rPr lang="en-CA" dirty="0">
                <a:sym typeface="Calibri"/>
              </a:rPr>
              <a:t>Be a learner – it is fun!</a:t>
            </a:r>
          </a:p>
          <a:p>
            <a:pPr lvl="0"/>
            <a:endParaRPr lang="en-CA" dirty="0">
              <a:sym typeface="Calibri"/>
            </a:endParaRPr>
          </a:p>
          <a:p>
            <a:pPr lvl="0"/>
            <a:r>
              <a:rPr lang="en-CA" dirty="0">
                <a:sym typeface="Calibri"/>
              </a:rPr>
              <a:t>Actively seek connections between the research and your classroom experience.</a:t>
            </a:r>
          </a:p>
          <a:p>
            <a:pPr lvl="0"/>
            <a:endParaRPr lang="en-CA" dirty="0">
              <a:sym typeface="Calibri"/>
            </a:endParaRPr>
          </a:p>
          <a:p>
            <a:pPr marL="0" lvl="0" indent="0">
              <a:buNone/>
            </a:pPr>
            <a:r>
              <a:rPr lang="en-CA" i="1" dirty="0">
                <a:sym typeface="Calibri"/>
              </a:rPr>
              <a:t>By better understanding student thinking we better understand the impact we can have on their learning.</a:t>
            </a:r>
          </a:p>
          <a:p>
            <a:pPr lvl="0"/>
            <a:endParaRPr lang="en-CA" i="1" dirty="0">
              <a:sym typeface="Calibri"/>
            </a:endParaRPr>
          </a:p>
        </p:txBody>
      </p:sp>
      <p:sp>
        <p:nvSpPr>
          <p:cNvPr id="56" name="Shape 56"/>
          <p:cNvSpPr txBox="1">
            <a:spLocks noGrp="1"/>
          </p:cNvSpPr>
          <p:nvPr>
            <p:ph type="title"/>
          </p:nvPr>
        </p:nvSpPr>
        <p:spPr/>
        <p:txBody>
          <a:bodyPr/>
          <a:lstStyle/>
          <a:p>
            <a:pPr lvl="0" algn="ctr"/>
            <a:r>
              <a:rPr lang="en-CA" b="1" dirty="0">
                <a:sym typeface="Calibri"/>
              </a:rPr>
              <a:t>Session Norms</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descr="This graphic lists the agenda items in the left hand column and the intended audience in the right hand column." title="Agenda"/>
          <p:cNvGraphicFramePr>
            <a:graphicFrameLocks noGrp="1"/>
          </p:cNvGraphicFramePr>
          <p:nvPr>
            <p:ph idx="1"/>
            <p:extLst>
              <p:ext uri="{D42A27DB-BD31-4B8C-83A1-F6EECF244321}">
                <p14:modId xmlns:p14="http://schemas.microsoft.com/office/powerpoint/2010/main" val="4005582216"/>
              </p:ext>
            </p:extLst>
          </p:nvPr>
        </p:nvGraphicFramePr>
        <p:xfrm>
          <a:off x="743744" y="1314196"/>
          <a:ext cx="10704512" cy="4846320"/>
        </p:xfrm>
        <a:graphic>
          <a:graphicData uri="http://schemas.openxmlformats.org/drawingml/2006/table">
            <a:tbl>
              <a:tblPr firstRow="1" bandRow="1">
                <a:tableStyleId>{5C22544A-7EE6-4342-B048-85BDC9FD1C3A}</a:tableStyleId>
              </a:tblPr>
              <a:tblGrid>
                <a:gridCol w="7502631">
                  <a:extLst>
                    <a:ext uri="{9D8B030D-6E8A-4147-A177-3AD203B41FA5}">
                      <a16:colId xmlns:a16="http://schemas.microsoft.com/office/drawing/2014/main" xmlns="" val="20000"/>
                    </a:ext>
                  </a:extLst>
                </a:gridCol>
                <a:gridCol w="3201881">
                  <a:extLst>
                    <a:ext uri="{9D8B030D-6E8A-4147-A177-3AD203B41FA5}">
                      <a16:colId xmlns:a16="http://schemas.microsoft.com/office/drawing/2014/main" xmlns="" val="20001"/>
                    </a:ext>
                  </a:extLst>
                </a:gridCol>
              </a:tblGrid>
              <a:tr h="524630">
                <a:tc>
                  <a:txBody>
                    <a:bodyPr/>
                    <a:lstStyle/>
                    <a:p>
                      <a:endParaRPr lang="en-CA" sz="3000" dirty="0"/>
                    </a:p>
                  </a:txBody>
                  <a:tcPr marL="141025" marR="141025"/>
                </a:tc>
                <a:tc>
                  <a:txBody>
                    <a:bodyPr/>
                    <a:lstStyle/>
                    <a:p>
                      <a:pPr algn="ctr"/>
                      <a:r>
                        <a:rPr lang="en-CA" sz="3000" dirty="0">
                          <a:latin typeface="Trebuchet MS" pitchFamily="34" charset="0"/>
                        </a:rPr>
                        <a:t>Intended Audience</a:t>
                      </a:r>
                    </a:p>
                  </a:txBody>
                  <a:tcPr marL="141025" marR="141025"/>
                </a:tc>
                <a:extLst>
                  <a:ext uri="{0D108BD9-81ED-4DB2-BD59-A6C34878D82A}">
                    <a16:rowId xmlns:a16="http://schemas.microsoft.com/office/drawing/2014/main" xmlns="" val="10000"/>
                  </a:ext>
                </a:extLst>
              </a:tr>
              <a:tr h="524630">
                <a:tc>
                  <a:txBody>
                    <a:bodyPr/>
                    <a:lstStyle/>
                    <a:p>
                      <a:r>
                        <a:rPr lang="en-CA" sz="3000" dirty="0">
                          <a:solidFill>
                            <a:schemeClr val="tx1"/>
                          </a:solidFill>
                          <a:latin typeface="Trebuchet MS" pitchFamily="34" charset="0"/>
                        </a:rPr>
                        <a:t>Where Do You Use Fractions?</a:t>
                      </a:r>
                      <a:r>
                        <a:rPr lang="en-CA" sz="3000" baseline="0" dirty="0">
                          <a:solidFill>
                            <a:schemeClr val="tx1"/>
                          </a:solidFill>
                          <a:latin typeface="Trebuchet MS" pitchFamily="34" charset="0"/>
                        </a:rPr>
                        <a:t> </a:t>
                      </a:r>
                      <a:r>
                        <a:rPr lang="en-CA" sz="3000" dirty="0">
                          <a:solidFill>
                            <a:schemeClr val="tx1"/>
                          </a:solidFill>
                          <a:latin typeface="Trebuchet MS" pitchFamily="34" charset="0"/>
                        </a:rPr>
                        <a:t> </a:t>
                      </a:r>
                    </a:p>
                  </a:txBody>
                  <a:tcPr marL="141025" marR="141025"/>
                </a:tc>
                <a:tc>
                  <a:txBody>
                    <a:bodyPr/>
                    <a:lstStyle/>
                    <a:p>
                      <a:pPr algn="ctr"/>
                      <a:r>
                        <a:rPr lang="en-CA" sz="3000" dirty="0">
                          <a:latin typeface="Trebuchet MS" pitchFamily="34" charset="0"/>
                        </a:rPr>
                        <a:t>Student</a:t>
                      </a:r>
                    </a:p>
                  </a:txBody>
                  <a:tcPr marL="141025" marR="141025"/>
                </a:tc>
                <a:extLst>
                  <a:ext uri="{0D108BD9-81ED-4DB2-BD59-A6C34878D82A}">
                    <a16:rowId xmlns:a16="http://schemas.microsoft.com/office/drawing/2014/main" xmlns="" val="10001"/>
                  </a:ext>
                </a:extLst>
              </a:tr>
              <a:tr h="524630">
                <a:tc>
                  <a:txBody>
                    <a:bodyPr/>
                    <a:lstStyle/>
                    <a:p>
                      <a:r>
                        <a:rPr lang="en-CA" sz="3000" dirty="0">
                          <a:solidFill>
                            <a:schemeClr val="tx1"/>
                          </a:solidFill>
                          <a:latin typeface="Trebuchet MS" pitchFamily="34" charset="0"/>
                        </a:rPr>
                        <a:t>Sticky Note Fractions </a:t>
                      </a:r>
                    </a:p>
                  </a:txBody>
                  <a:tcPr marL="141025" marR="141025"/>
                </a:tc>
                <a:tc>
                  <a:txBody>
                    <a:bodyPr/>
                    <a:lstStyle/>
                    <a:p>
                      <a:pPr algn="ctr"/>
                      <a:r>
                        <a:rPr lang="en-CA" sz="3000" dirty="0">
                          <a:latin typeface="Trebuchet MS" pitchFamily="34" charset="0"/>
                        </a:rPr>
                        <a:t>Educator</a:t>
                      </a:r>
                    </a:p>
                  </a:txBody>
                  <a:tcPr marL="141025" marR="141025"/>
                </a:tc>
                <a:extLst>
                  <a:ext uri="{0D108BD9-81ED-4DB2-BD59-A6C34878D82A}">
                    <a16:rowId xmlns:a16="http://schemas.microsoft.com/office/drawing/2014/main" xmlns="" val="917076232"/>
                  </a:ext>
                </a:extLst>
              </a:tr>
              <a:tr h="524630">
                <a:tc>
                  <a:txBody>
                    <a:bodyPr/>
                    <a:lstStyle/>
                    <a:p>
                      <a:r>
                        <a:rPr lang="en-CA" sz="3000" dirty="0">
                          <a:solidFill>
                            <a:schemeClr val="tx1"/>
                          </a:solidFill>
                          <a:latin typeface="Trebuchet MS" pitchFamily="34" charset="0"/>
                        </a:rPr>
                        <a:t>Overview of Five Constructs </a:t>
                      </a:r>
                    </a:p>
                  </a:txBody>
                  <a:tcPr marL="141025" marR="141025"/>
                </a:tc>
                <a:tc>
                  <a:txBody>
                    <a:bodyPr/>
                    <a:lstStyle/>
                    <a:p>
                      <a:endParaRPr lang="en-CA" sz="3000" dirty="0">
                        <a:latin typeface="Trebuchet MS" pitchFamily="34" charset="0"/>
                      </a:endParaRPr>
                    </a:p>
                  </a:txBody>
                  <a:tcPr marL="141025" marR="141025"/>
                </a:tc>
                <a:extLst>
                  <a:ext uri="{0D108BD9-81ED-4DB2-BD59-A6C34878D82A}">
                    <a16:rowId xmlns:a16="http://schemas.microsoft.com/office/drawing/2014/main" xmlns="" val="10002"/>
                  </a:ext>
                </a:extLst>
              </a:tr>
              <a:tr h="524630">
                <a:tc>
                  <a:txBody>
                    <a:bodyPr/>
                    <a:lstStyle/>
                    <a:p>
                      <a:r>
                        <a:rPr lang="en-CA" sz="3000" dirty="0">
                          <a:solidFill>
                            <a:schemeClr val="tx1"/>
                          </a:solidFill>
                          <a:latin typeface="Trebuchet MS" pitchFamily="34" charset="0"/>
                        </a:rPr>
                        <a:t>Deeper Look at Part-Whole</a:t>
                      </a:r>
                      <a:r>
                        <a:rPr lang="en-CA" sz="3000" baseline="0" dirty="0">
                          <a:solidFill>
                            <a:schemeClr val="tx1"/>
                          </a:solidFill>
                          <a:latin typeface="Trebuchet MS" pitchFamily="34" charset="0"/>
                        </a:rPr>
                        <a:t> and Part-Part</a:t>
                      </a:r>
                      <a:endParaRPr lang="en-CA" sz="3000" dirty="0">
                        <a:solidFill>
                          <a:schemeClr val="tx1"/>
                        </a:solidFill>
                        <a:latin typeface="Trebuchet MS" pitchFamily="34" charset="0"/>
                      </a:endParaRPr>
                    </a:p>
                  </a:txBody>
                  <a:tcPr marL="141025" marR="141025"/>
                </a:tc>
                <a:tc>
                  <a:txBody>
                    <a:bodyPr/>
                    <a:lstStyle/>
                    <a:p>
                      <a:endParaRPr lang="en-CA" sz="3000" dirty="0">
                        <a:latin typeface="Trebuchet MS" pitchFamily="34" charset="0"/>
                      </a:endParaRPr>
                    </a:p>
                  </a:txBody>
                  <a:tcPr marL="141025" marR="141025"/>
                </a:tc>
                <a:extLst>
                  <a:ext uri="{0D108BD9-81ED-4DB2-BD59-A6C34878D82A}">
                    <a16:rowId xmlns:a16="http://schemas.microsoft.com/office/drawing/2014/main" xmlns="" val="10003"/>
                  </a:ext>
                </a:extLst>
              </a:tr>
              <a:tr h="524630">
                <a:tc>
                  <a:txBody>
                    <a:bodyPr/>
                    <a:lstStyle/>
                    <a:p>
                      <a:r>
                        <a:rPr lang="en-CA" sz="3000" dirty="0">
                          <a:solidFill>
                            <a:schemeClr val="tx1"/>
                          </a:solidFill>
                          <a:latin typeface="Trebuchet MS" pitchFamily="34" charset="0"/>
                        </a:rPr>
                        <a:t>A Look</a:t>
                      </a:r>
                      <a:r>
                        <a:rPr lang="en-CA" sz="3000" baseline="0" dirty="0">
                          <a:solidFill>
                            <a:schemeClr val="tx1"/>
                          </a:solidFill>
                          <a:latin typeface="Trebuchet MS" pitchFamily="34" charset="0"/>
                        </a:rPr>
                        <a:t> at Student Work</a:t>
                      </a:r>
                      <a:endParaRPr lang="en-CA" sz="3000" dirty="0">
                        <a:solidFill>
                          <a:schemeClr val="tx1"/>
                        </a:solidFill>
                        <a:latin typeface="Trebuchet MS" pitchFamily="34" charset="0"/>
                      </a:endParaRPr>
                    </a:p>
                  </a:txBody>
                  <a:tcPr marL="141025" marR="141025"/>
                </a:tc>
                <a:tc>
                  <a:txBody>
                    <a:bodyPr/>
                    <a:lstStyle/>
                    <a:p>
                      <a:endParaRPr lang="en-CA" sz="3000" dirty="0">
                        <a:latin typeface="Trebuchet MS" pitchFamily="34" charset="0"/>
                      </a:endParaRPr>
                    </a:p>
                  </a:txBody>
                  <a:tcPr marL="141025" marR="141025"/>
                </a:tc>
                <a:extLst>
                  <a:ext uri="{0D108BD9-81ED-4DB2-BD59-A6C34878D82A}">
                    <a16:rowId xmlns:a16="http://schemas.microsoft.com/office/drawing/2014/main" xmlns="" val="10004"/>
                  </a:ext>
                </a:extLst>
              </a:tr>
              <a:tr h="524630">
                <a:tc>
                  <a:txBody>
                    <a:bodyPr/>
                    <a:lstStyle/>
                    <a:p>
                      <a:r>
                        <a:rPr lang="en-CA" sz="3000" dirty="0">
                          <a:solidFill>
                            <a:schemeClr val="tx1"/>
                          </a:solidFill>
                          <a:latin typeface="Trebuchet MS" pitchFamily="34" charset="0"/>
                        </a:rPr>
                        <a:t>Fractions</a:t>
                      </a:r>
                      <a:r>
                        <a:rPr lang="en-CA" sz="3000" baseline="0" dirty="0">
                          <a:solidFill>
                            <a:schemeClr val="tx1"/>
                          </a:solidFill>
                          <a:latin typeface="Trebuchet MS" pitchFamily="34" charset="0"/>
                        </a:rPr>
                        <a:t> Shape Sets</a:t>
                      </a:r>
                      <a:endParaRPr lang="en-CA" sz="3000" dirty="0">
                        <a:solidFill>
                          <a:schemeClr val="tx1"/>
                        </a:solidFill>
                        <a:latin typeface="Trebuchet MS" pitchFamily="34" charset="0"/>
                      </a:endParaRPr>
                    </a:p>
                  </a:txBody>
                  <a:tcPr marL="141025" marR="141025"/>
                </a:tc>
                <a:tc>
                  <a:txBody>
                    <a:bodyPr/>
                    <a:lstStyle/>
                    <a:p>
                      <a:pPr algn="ctr"/>
                      <a:r>
                        <a:rPr lang="en-CA" sz="3000" dirty="0">
                          <a:latin typeface="Trebuchet MS" pitchFamily="34" charset="0"/>
                        </a:rPr>
                        <a:t>Student</a:t>
                      </a:r>
                    </a:p>
                  </a:txBody>
                  <a:tcPr marL="141025" marR="141025"/>
                </a:tc>
                <a:extLst>
                  <a:ext uri="{0D108BD9-81ED-4DB2-BD59-A6C34878D82A}">
                    <a16:rowId xmlns:a16="http://schemas.microsoft.com/office/drawing/2014/main" xmlns="" val="10005"/>
                  </a:ext>
                </a:extLst>
              </a:tr>
              <a:tr h="524630">
                <a:tc>
                  <a:txBody>
                    <a:bodyPr/>
                    <a:lstStyle/>
                    <a:p>
                      <a:r>
                        <a:rPr lang="en-CA" sz="3000" dirty="0">
                          <a:solidFill>
                            <a:schemeClr val="tx1"/>
                          </a:solidFill>
                          <a:latin typeface="Trebuchet MS" pitchFamily="34" charset="0"/>
                        </a:rPr>
                        <a:t>Resources</a:t>
                      </a:r>
                    </a:p>
                  </a:txBody>
                  <a:tcPr marL="141025" marR="141025"/>
                </a:tc>
                <a:tc>
                  <a:txBody>
                    <a:bodyPr/>
                    <a:lstStyle/>
                    <a:p>
                      <a:endParaRPr lang="en-CA" sz="3000" dirty="0"/>
                    </a:p>
                  </a:txBody>
                  <a:tcPr marL="141025" marR="141025"/>
                </a:tc>
                <a:extLst>
                  <a:ext uri="{0D108BD9-81ED-4DB2-BD59-A6C34878D82A}">
                    <a16:rowId xmlns:a16="http://schemas.microsoft.com/office/drawing/2014/main" xmlns="" val="10006"/>
                  </a:ext>
                </a:extLst>
              </a:tr>
            </a:tbl>
          </a:graphicData>
        </a:graphic>
      </p:graphicFrame>
      <p:sp>
        <p:nvSpPr>
          <p:cNvPr id="2" name="Title 1"/>
          <p:cNvSpPr>
            <a:spLocks noGrp="1"/>
          </p:cNvSpPr>
          <p:nvPr>
            <p:ph type="title"/>
          </p:nvPr>
        </p:nvSpPr>
        <p:spPr>
          <a:xfrm>
            <a:off x="838200" y="209011"/>
            <a:ext cx="10515600" cy="1325563"/>
          </a:xfrm>
        </p:spPr>
        <p:txBody>
          <a:bodyPr/>
          <a:lstStyle/>
          <a:p>
            <a:pPr algn="ctr"/>
            <a:r>
              <a:rPr lang="en-CA" b="1" dirty="0"/>
              <a:t>Agenda</a:t>
            </a:r>
          </a:p>
        </p:txBody>
      </p:sp>
    </p:spTree>
    <p:extLst>
      <p:ext uri="{BB962C8B-B14F-4D97-AF65-F5344CB8AC3E}">
        <p14:creationId xmlns:p14="http://schemas.microsoft.com/office/powerpoint/2010/main" val="1241625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Content Placeholder 2"/>
          <p:cNvSpPr>
            <a:spLocks noGrp="1"/>
          </p:cNvSpPr>
          <p:nvPr>
            <p:ph idx="1"/>
          </p:nvPr>
        </p:nvSpPr>
        <p:spPr>
          <a:xfrm>
            <a:off x="1422401" y="1828800"/>
            <a:ext cx="9036423" cy="4534348"/>
          </a:xfrm>
        </p:spPr>
        <p:txBody>
          <a:bodyPr>
            <a:normAutofit/>
          </a:bodyPr>
          <a:lstStyle/>
          <a:p>
            <a:pPr marL="514350" indent="-514350">
              <a:buFont typeface="+mj-lt"/>
              <a:buAutoNum type="arabicPeriod"/>
            </a:pPr>
            <a:r>
              <a:rPr lang="en-CA" altLang="en-US" sz="3000" dirty="0">
                <a:solidFill>
                  <a:srgbClr val="000000"/>
                </a:solidFill>
              </a:rPr>
              <a:t>Think of a fraction</a:t>
            </a:r>
          </a:p>
          <a:p>
            <a:pPr marL="514350" indent="-514350">
              <a:buFont typeface="+mj-lt"/>
              <a:buAutoNum type="arabicPeriod"/>
            </a:pPr>
            <a:endParaRPr lang="en-CA" altLang="en-US" sz="3000" dirty="0">
              <a:solidFill>
                <a:srgbClr val="000000"/>
              </a:solidFill>
            </a:endParaRPr>
          </a:p>
          <a:p>
            <a:pPr marL="514350" indent="-514350">
              <a:buFont typeface="+mj-lt"/>
              <a:buAutoNum type="arabicPeriod"/>
            </a:pPr>
            <a:r>
              <a:rPr lang="en-CA" altLang="en-US" sz="3000" dirty="0">
                <a:solidFill>
                  <a:srgbClr val="000000"/>
                </a:solidFill>
              </a:rPr>
              <a:t>Now represent your fraction in as many different ways as you can</a:t>
            </a:r>
          </a:p>
          <a:p>
            <a:pPr marL="514350" indent="-514350">
              <a:buFont typeface="+mj-lt"/>
              <a:buAutoNum type="arabicPeriod"/>
            </a:pPr>
            <a:endParaRPr lang="en-CA" altLang="en-US" sz="3000" dirty="0">
              <a:solidFill>
                <a:srgbClr val="000000"/>
              </a:solidFill>
            </a:endParaRPr>
          </a:p>
          <a:p>
            <a:pPr marL="514350" indent="-514350">
              <a:buFont typeface="+mj-lt"/>
              <a:buAutoNum type="arabicPeriod"/>
            </a:pPr>
            <a:r>
              <a:rPr lang="en-CA" altLang="en-US" sz="3000" dirty="0">
                <a:solidFill>
                  <a:srgbClr val="000000"/>
                </a:solidFill>
              </a:rPr>
              <a:t>Write each representation on a sticky note</a:t>
            </a:r>
          </a:p>
          <a:p>
            <a:pPr marL="457200" lvl="1" indent="0">
              <a:buNone/>
            </a:pPr>
            <a:r>
              <a:rPr lang="en-CA" altLang="en-US" sz="2800" dirty="0">
                <a:solidFill>
                  <a:srgbClr val="000000"/>
                </a:solidFill>
              </a:rPr>
              <a:t> – </a:t>
            </a:r>
            <a:r>
              <a:rPr lang="en-CA" altLang="en-US" sz="2800" b="1" dirty="0">
                <a:solidFill>
                  <a:srgbClr val="3C7483"/>
                </a:solidFill>
              </a:rPr>
              <a:t>one representation per note</a:t>
            </a:r>
            <a:endParaRPr lang="en-CA" altLang="en-US" sz="2800" dirty="0">
              <a:solidFill>
                <a:srgbClr val="3C7483"/>
              </a:solidFill>
            </a:endParaRPr>
          </a:p>
        </p:txBody>
      </p:sp>
      <p:sp>
        <p:nvSpPr>
          <p:cNvPr id="12290" name="Title 1"/>
          <p:cNvSpPr>
            <a:spLocks noGrp="1"/>
          </p:cNvSpPr>
          <p:nvPr>
            <p:ph type="title"/>
          </p:nvPr>
        </p:nvSpPr>
        <p:spPr>
          <a:xfrm>
            <a:off x="1354667" y="397933"/>
            <a:ext cx="9366325" cy="1143000"/>
          </a:xfrm>
        </p:spPr>
        <p:txBody>
          <a:bodyPr/>
          <a:lstStyle/>
          <a:p>
            <a:pPr algn="ctr"/>
            <a:r>
              <a:rPr lang="en-CA" altLang="en-US" b="1" dirty="0"/>
              <a:t>Sticky Note Fractions</a:t>
            </a:r>
          </a:p>
        </p:txBody>
      </p:sp>
    </p:spTree>
    <p:extLst>
      <p:ext uri="{BB962C8B-B14F-4D97-AF65-F5344CB8AC3E}">
        <p14:creationId xmlns:p14="http://schemas.microsoft.com/office/powerpoint/2010/main" val="283745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74C22EB6-A0B0-4F6F-9143-A21C47EC15A9}" type="slidenum">
              <a:rPr lang="en-CA" smtClean="0"/>
              <a:pPr/>
              <a:t>7</a:t>
            </a:fld>
            <a:endParaRPr lang="en-CA" dirty="0"/>
          </a:p>
        </p:txBody>
      </p:sp>
      <p:sp>
        <p:nvSpPr>
          <p:cNvPr id="4" name="Content Placeholder 3"/>
          <p:cNvSpPr>
            <a:spLocks noGrp="1"/>
          </p:cNvSpPr>
          <p:nvPr>
            <p:ph idx="1"/>
          </p:nvPr>
        </p:nvSpPr>
        <p:spPr/>
        <p:txBody>
          <a:bodyPr>
            <a:normAutofit lnSpcReduction="10000"/>
          </a:bodyPr>
          <a:lstStyle/>
          <a:p>
            <a:r>
              <a:rPr lang="en-CA" dirty="0"/>
              <a:t>There are six charts posted around the room:</a:t>
            </a:r>
          </a:p>
          <a:p>
            <a:pPr lvl="1">
              <a:buFont typeface="Wingdings" pitchFamily="2" charset="2"/>
              <a:buChar char="Ø"/>
            </a:pPr>
            <a:r>
              <a:rPr lang="en-CA" dirty="0"/>
              <a:t>Number/linear measure</a:t>
            </a:r>
          </a:p>
          <a:p>
            <a:pPr lvl="1">
              <a:buFont typeface="Wingdings" pitchFamily="2" charset="2"/>
              <a:buChar char="Ø"/>
            </a:pPr>
            <a:r>
              <a:rPr lang="en-CA" dirty="0"/>
              <a:t>Part-whole </a:t>
            </a:r>
          </a:p>
          <a:p>
            <a:pPr lvl="1">
              <a:buFont typeface="Wingdings" pitchFamily="2" charset="2"/>
              <a:buChar char="Ø"/>
            </a:pPr>
            <a:r>
              <a:rPr lang="en-CA" dirty="0"/>
              <a:t>Part-part (ratio)</a:t>
            </a:r>
          </a:p>
          <a:p>
            <a:pPr lvl="1">
              <a:buFont typeface="Wingdings" pitchFamily="2" charset="2"/>
              <a:buChar char="Ø"/>
            </a:pPr>
            <a:r>
              <a:rPr lang="en-CA" dirty="0"/>
              <a:t>Quotient (numerator divided by denominator)</a:t>
            </a:r>
          </a:p>
          <a:p>
            <a:pPr lvl="1">
              <a:buFont typeface="Wingdings" pitchFamily="2" charset="2"/>
              <a:buChar char="Ø"/>
            </a:pPr>
            <a:r>
              <a:rPr lang="en-CA" dirty="0"/>
              <a:t>Operator (enlarging or shrinking)</a:t>
            </a:r>
          </a:p>
          <a:p>
            <a:pPr lvl="1">
              <a:buFont typeface="Wingdings" pitchFamily="2" charset="2"/>
              <a:buChar char="Ø"/>
            </a:pPr>
            <a:r>
              <a:rPr lang="en-CA" dirty="0"/>
              <a:t>? (not sure)</a:t>
            </a:r>
          </a:p>
          <a:p>
            <a:r>
              <a:rPr lang="en-CA" dirty="0"/>
              <a:t>Place each of your representations on an appropriate chart</a:t>
            </a:r>
          </a:p>
        </p:txBody>
      </p:sp>
      <p:sp>
        <p:nvSpPr>
          <p:cNvPr id="3" name="Title 2"/>
          <p:cNvSpPr>
            <a:spLocks noGrp="1"/>
          </p:cNvSpPr>
          <p:nvPr>
            <p:ph type="title"/>
          </p:nvPr>
        </p:nvSpPr>
        <p:spPr/>
        <p:txBody>
          <a:bodyPr/>
          <a:lstStyle/>
          <a:p>
            <a:pPr algn="ctr"/>
            <a:r>
              <a:rPr lang="en-CA" altLang="en-US" b="1" dirty="0"/>
              <a:t>Sticky Note Fractions (cont’d)</a:t>
            </a:r>
            <a:endParaRPr lang="en-CA" b="1" dirty="0"/>
          </a:p>
        </p:txBody>
      </p:sp>
    </p:spTree>
    <p:extLst>
      <p:ext uri="{BB962C8B-B14F-4D97-AF65-F5344CB8AC3E}">
        <p14:creationId xmlns:p14="http://schemas.microsoft.com/office/powerpoint/2010/main" val="3308163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74C22EB6-A0B0-4F6F-9143-A21C47EC15A9}" type="slidenum">
              <a:rPr lang="en-CA" smtClean="0"/>
              <a:pPr/>
              <a:t>8</a:t>
            </a:fld>
            <a:endParaRPr lang="en-CA" dirty="0"/>
          </a:p>
        </p:txBody>
      </p:sp>
      <p:sp>
        <p:nvSpPr>
          <p:cNvPr id="9" name="Content Placeholder 8"/>
          <p:cNvSpPr>
            <a:spLocks noGrp="1"/>
          </p:cNvSpPr>
          <p:nvPr>
            <p:ph idx="1"/>
          </p:nvPr>
        </p:nvSpPr>
        <p:spPr/>
        <p:txBody>
          <a:bodyPr>
            <a:normAutofit/>
          </a:bodyPr>
          <a:lstStyle/>
          <a:p>
            <a:pPr marL="0" indent="0">
              <a:buNone/>
            </a:pPr>
            <a:r>
              <a:rPr lang="en-CA" sz="3000" dirty="0"/>
              <a:t>Using a show of hands answer the following question.</a:t>
            </a:r>
          </a:p>
          <a:p>
            <a:pPr marL="0" indent="0">
              <a:buNone/>
            </a:pPr>
            <a:endParaRPr lang="en-CA" sz="3000" dirty="0"/>
          </a:p>
          <a:p>
            <a:r>
              <a:rPr lang="en-CA" sz="3000" dirty="0"/>
              <a:t>How many of you used … </a:t>
            </a:r>
          </a:p>
          <a:p>
            <a:pPr lvl="2">
              <a:buFont typeface="Wingdings" pitchFamily="2" charset="2"/>
              <a:buChar char="q"/>
            </a:pPr>
            <a:r>
              <a:rPr lang="en-CA" sz="3000" dirty="0"/>
              <a:t> proper fractions</a:t>
            </a:r>
          </a:p>
          <a:p>
            <a:pPr lvl="2">
              <a:buFont typeface="Wingdings" pitchFamily="2" charset="2"/>
              <a:buChar char="q"/>
            </a:pPr>
            <a:r>
              <a:rPr lang="en-CA" sz="3000" dirty="0"/>
              <a:t> improper fractions</a:t>
            </a:r>
          </a:p>
          <a:p>
            <a:pPr lvl="2">
              <a:buFont typeface="Wingdings" pitchFamily="2" charset="2"/>
              <a:buChar char="q"/>
            </a:pPr>
            <a:r>
              <a:rPr lang="en-CA" sz="3000" dirty="0"/>
              <a:t> mixed fractions</a:t>
            </a:r>
          </a:p>
          <a:p>
            <a:pPr lvl="2">
              <a:buFont typeface="Wingdings" pitchFamily="2" charset="2"/>
              <a:buChar char="q"/>
            </a:pPr>
            <a:r>
              <a:rPr lang="en-CA" sz="3000" dirty="0"/>
              <a:t> benchmark fractions</a:t>
            </a:r>
          </a:p>
          <a:p>
            <a:pPr lvl="2">
              <a:buFont typeface="Wingdings" pitchFamily="2" charset="2"/>
              <a:buChar char="q"/>
            </a:pPr>
            <a:r>
              <a:rPr lang="en-CA" sz="3000" dirty="0"/>
              <a:t> unit fractions</a:t>
            </a:r>
          </a:p>
        </p:txBody>
      </p:sp>
      <p:sp>
        <p:nvSpPr>
          <p:cNvPr id="8" name="Title 7"/>
          <p:cNvSpPr>
            <a:spLocks noGrp="1"/>
          </p:cNvSpPr>
          <p:nvPr>
            <p:ph type="title"/>
          </p:nvPr>
        </p:nvSpPr>
        <p:spPr>
          <a:xfrm>
            <a:off x="838200" y="512762"/>
            <a:ext cx="10515600" cy="1325563"/>
          </a:xfrm>
        </p:spPr>
        <p:txBody>
          <a:bodyPr/>
          <a:lstStyle/>
          <a:p>
            <a:pPr algn="ctr"/>
            <a:r>
              <a:rPr lang="en-CA" b="1" dirty="0"/>
              <a:t>Sticky Note Fractions Trends</a:t>
            </a:r>
          </a:p>
        </p:txBody>
      </p:sp>
    </p:spTree>
    <p:extLst>
      <p:ext uri="{BB962C8B-B14F-4D97-AF65-F5344CB8AC3E}">
        <p14:creationId xmlns:p14="http://schemas.microsoft.com/office/powerpoint/2010/main" val="1316453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74C22EB6-A0B0-4F6F-9143-A21C47EC15A9}" type="slidenum">
              <a:rPr lang="en-CA" smtClean="0"/>
              <a:pPr/>
              <a:t>9</a:t>
            </a:fld>
            <a:endParaRPr lang="en-CA" dirty="0"/>
          </a:p>
        </p:txBody>
      </p:sp>
      <p:sp>
        <p:nvSpPr>
          <p:cNvPr id="9" name="Content Placeholder 8"/>
          <p:cNvSpPr>
            <a:spLocks noGrp="1"/>
          </p:cNvSpPr>
          <p:nvPr>
            <p:ph idx="1"/>
          </p:nvPr>
        </p:nvSpPr>
        <p:spPr>
          <a:xfrm>
            <a:off x="838200" y="1682208"/>
            <a:ext cx="10515600" cy="4351338"/>
          </a:xfrm>
        </p:spPr>
        <p:txBody>
          <a:bodyPr>
            <a:noAutofit/>
          </a:bodyPr>
          <a:lstStyle/>
          <a:p>
            <a:pPr marL="0" indent="0">
              <a:buNone/>
            </a:pPr>
            <a:r>
              <a:rPr lang="en-CA" sz="3000" dirty="0"/>
              <a:t>Using a show of hands answer the following question.</a:t>
            </a:r>
          </a:p>
          <a:p>
            <a:pPr marL="0" indent="0">
              <a:buNone/>
            </a:pPr>
            <a:r>
              <a:rPr lang="en-CA" sz="3000" dirty="0"/>
              <a:t>What representations did you use?</a:t>
            </a:r>
          </a:p>
          <a:p>
            <a:pPr lvl="2">
              <a:buFont typeface="Wingdings" pitchFamily="2" charset="2"/>
              <a:buChar char="q"/>
            </a:pPr>
            <a:r>
              <a:rPr lang="en-CA" sz="3000" dirty="0"/>
              <a:t> circle</a:t>
            </a:r>
          </a:p>
          <a:p>
            <a:pPr lvl="2">
              <a:buFont typeface="Wingdings" pitchFamily="2" charset="2"/>
              <a:buChar char="q"/>
            </a:pPr>
            <a:r>
              <a:rPr lang="en-CA" sz="3000" dirty="0"/>
              <a:t> rectangle</a:t>
            </a:r>
          </a:p>
          <a:p>
            <a:pPr lvl="2">
              <a:buFont typeface="Wingdings" pitchFamily="2" charset="2"/>
              <a:buChar char="q"/>
            </a:pPr>
            <a:r>
              <a:rPr lang="en-CA" sz="3000" dirty="0"/>
              <a:t> set </a:t>
            </a:r>
          </a:p>
          <a:p>
            <a:pPr lvl="2">
              <a:buFont typeface="Wingdings" pitchFamily="2" charset="2"/>
              <a:buChar char="q"/>
            </a:pPr>
            <a:r>
              <a:rPr lang="en-CA" sz="3000" dirty="0"/>
              <a:t> number line</a:t>
            </a:r>
          </a:p>
          <a:p>
            <a:pPr lvl="2">
              <a:buFont typeface="Wingdings" pitchFamily="2" charset="2"/>
              <a:buChar char="q"/>
            </a:pPr>
            <a:r>
              <a:rPr lang="en-CA" sz="3000" dirty="0"/>
              <a:t> volume</a:t>
            </a:r>
          </a:p>
          <a:p>
            <a:pPr lvl="2">
              <a:buFont typeface="Wingdings" pitchFamily="2" charset="2"/>
              <a:buChar char="q"/>
            </a:pPr>
            <a:r>
              <a:rPr lang="en-CA" sz="3000" dirty="0"/>
              <a:t> symbolic</a:t>
            </a:r>
          </a:p>
          <a:p>
            <a:pPr lvl="2">
              <a:buFont typeface="Wingdings" pitchFamily="2" charset="2"/>
              <a:buChar char="q"/>
            </a:pPr>
            <a:r>
              <a:rPr lang="en-CA" sz="3000" dirty="0"/>
              <a:t> anecdotal</a:t>
            </a:r>
          </a:p>
        </p:txBody>
      </p:sp>
      <p:sp>
        <p:nvSpPr>
          <p:cNvPr id="8" name="Title 7"/>
          <p:cNvSpPr>
            <a:spLocks noGrp="1"/>
          </p:cNvSpPr>
          <p:nvPr>
            <p:ph type="title"/>
          </p:nvPr>
        </p:nvSpPr>
        <p:spPr>
          <a:xfrm>
            <a:off x="838200" y="512762"/>
            <a:ext cx="10515600" cy="1325563"/>
          </a:xfrm>
        </p:spPr>
        <p:txBody>
          <a:bodyPr/>
          <a:lstStyle/>
          <a:p>
            <a:pPr algn="ctr"/>
            <a:r>
              <a:rPr lang="en-CA" b="1" dirty="0"/>
              <a:t>Sticky Note Fractions Trends (cont’d)</a:t>
            </a:r>
          </a:p>
        </p:txBody>
      </p:sp>
    </p:spTree>
    <p:extLst>
      <p:ext uri="{BB962C8B-B14F-4D97-AF65-F5344CB8AC3E}">
        <p14:creationId xmlns:p14="http://schemas.microsoft.com/office/powerpoint/2010/main" val="16933330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1539</TotalTime>
  <Words>5976</Words>
  <Application>Microsoft Office PowerPoint</Application>
  <PresentationFormat>Custom</PresentationFormat>
  <Paragraphs>372</Paragraphs>
  <Slides>36</Slides>
  <Notes>36</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38" baseType="lpstr">
      <vt:lpstr>Office Theme</vt:lpstr>
      <vt:lpstr>Equation</vt:lpstr>
      <vt:lpstr>Ways We Use Fractions</vt:lpstr>
      <vt:lpstr>Ways We Use Fractions Math for Teaching</vt:lpstr>
      <vt:lpstr>Learning Focus</vt:lpstr>
      <vt:lpstr>Session Norms</vt:lpstr>
      <vt:lpstr>Agenda</vt:lpstr>
      <vt:lpstr>Sticky Note Fractions</vt:lpstr>
      <vt:lpstr>Sticky Note Fractions (cont’d)</vt:lpstr>
      <vt:lpstr>Sticky Note Fractions Trends</vt:lpstr>
      <vt:lpstr>Sticky Note Fractions Trends (cont’d)</vt:lpstr>
      <vt:lpstr>Math For Teaching: Ways We Use Fractions</vt:lpstr>
      <vt:lpstr>Multiple Constructs (Meanings) of Fractions</vt:lpstr>
      <vt:lpstr>Part-Whole Relationships: Continuous Model</vt:lpstr>
      <vt:lpstr>Part-Whole Relationships: Set/Discrete Models</vt:lpstr>
      <vt:lpstr>Part-Part Relationships</vt:lpstr>
      <vt:lpstr>Part-Part Relationship</vt:lpstr>
      <vt:lpstr>Linear Measure</vt:lpstr>
      <vt:lpstr>Fraction as Operator</vt:lpstr>
      <vt:lpstr>Fraction as Quotient</vt:lpstr>
      <vt:lpstr>Sticky Note Fractions Revisited</vt:lpstr>
      <vt:lpstr>A Deeper Look</vt:lpstr>
      <vt:lpstr>Share Your Thinking</vt:lpstr>
      <vt:lpstr>Revisiting: Where Do You Use Fractions</vt:lpstr>
      <vt:lpstr>Research Shows</vt:lpstr>
      <vt:lpstr>PowerPoint Presentation</vt:lpstr>
      <vt:lpstr>What do these students understand?</vt:lpstr>
      <vt:lpstr>Holding Conflicting  Meanings  Simultaneously</vt:lpstr>
      <vt:lpstr>The Research is Clear</vt:lpstr>
      <vt:lpstr>The Fractions Research Team 2011-2014</vt:lpstr>
      <vt:lpstr>Overarching Research Question </vt:lpstr>
      <vt:lpstr>Consolidation: Shape Sets Activity and Resources</vt:lpstr>
      <vt:lpstr>Fractions Shapes Sets</vt:lpstr>
      <vt:lpstr>Name as Many Fractions as Possible</vt:lpstr>
      <vt:lpstr>Implications Beyond Childhood</vt:lpstr>
      <vt:lpstr>A “Real Life” Example</vt:lpstr>
      <vt:lpstr>fractionsteaching.ca</vt:lpstr>
      <vt:lpstr>fractionslearningpathways.ca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shelley yearley</dc:creator>
  <cp:lastModifiedBy>Steele, Trish (EDU)</cp:lastModifiedBy>
  <cp:revision>156</cp:revision>
  <cp:lastPrinted>2016-12-09T14:58:05Z</cp:lastPrinted>
  <dcterms:created xsi:type="dcterms:W3CDTF">2016-10-28T17:51:50Z</dcterms:created>
  <dcterms:modified xsi:type="dcterms:W3CDTF">2017-03-13T20:22:59Z</dcterms:modified>
</cp:coreProperties>
</file>